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61" r:id="rId2"/>
    <p:sldId id="1633" r:id="rId3"/>
    <p:sldId id="1607" r:id="rId4"/>
    <p:sldId id="1609" r:id="rId5"/>
    <p:sldId id="1580" r:id="rId6"/>
    <p:sldId id="1611" r:id="rId7"/>
    <p:sldId id="1612" r:id="rId8"/>
    <p:sldId id="1614" r:id="rId9"/>
    <p:sldId id="1595" r:id="rId10"/>
    <p:sldId id="1617" r:id="rId11"/>
    <p:sldId id="1621" r:id="rId12"/>
    <p:sldId id="1622" r:id="rId13"/>
    <p:sldId id="1624" r:id="rId14"/>
    <p:sldId id="1623" r:id="rId15"/>
    <p:sldId id="1530" r:id="rId16"/>
    <p:sldId id="1526" r:id="rId17"/>
    <p:sldId id="1432" r:id="rId18"/>
    <p:sldId id="1495" r:id="rId19"/>
    <p:sldId id="1625" r:id="rId20"/>
    <p:sldId id="1568" r:id="rId21"/>
    <p:sldId id="1569" r:id="rId22"/>
    <p:sldId id="1630" r:id="rId23"/>
    <p:sldId id="1634" r:id="rId24"/>
    <p:sldId id="1635" r:id="rId25"/>
    <p:sldId id="1636" r:id="rId26"/>
    <p:sldId id="1632" r:id="rId27"/>
  </p:sldIdLst>
  <p:sldSz cx="10287000" cy="6858000" type="35mm"/>
  <p:notesSz cx="6718300" cy="9855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宋体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宋体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宋体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宋体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宋体" charset="-122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宋体" charset="-122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宋体" charset="-122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宋体" charset="-122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宋体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E7F5D7"/>
    <a:srgbClr val="23538D"/>
    <a:srgbClr val="663300"/>
    <a:srgbClr val="FF0066"/>
    <a:srgbClr val="847766"/>
    <a:srgbClr val="856C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75439" autoAdjust="0"/>
  </p:normalViewPr>
  <p:slideViewPr>
    <p:cSldViewPr>
      <p:cViewPr>
        <p:scale>
          <a:sx n="60" d="100"/>
          <a:sy n="60" d="100"/>
        </p:scale>
        <p:origin x="-660" y="-234"/>
      </p:cViewPr>
      <p:guideLst>
        <p:guide orient="horz" pos="2976"/>
        <p:guide pos="3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402" y="-96"/>
      </p:cViewPr>
      <p:guideLst>
        <p:guide orient="horz" pos="3104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-ad1\Shared_Drive\Agriculture%20Service\Working%20Groups\WG%20-%20Demand%20Forecasts\outlook%20reports\2013%20Paris\diagrams\GDP%20growth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4%20Paris%20Council\macro%20data%202002_2012__Nov%20201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4%20Paris%20Council\macro%20data%202002_2012__Nov%20201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4%20Paris%20Council\Michel%20Draft\bal%20mp____xxxxxxxxxxxxxxx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4%20Paris%20Council\macro%20data%202002_2012__Nov%20201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4%20Paris%20Council\soufre\S2013_December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4%20Paris%20Council\Michel%20Draft\bal%20mp____xxxxxxxxxxxxxxx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ad1\Shared_Drive\PIT%20Service\9_Data%20Base_restricted%20access\Capacities\S%20Sulphur\S2013_December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rv-ad1\Shared_Drive\PIT%20Service\9_Data%20Base_restricted%20access\Capacities\S%20Sulphur\S2013_December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4%20Paris%20Council\macro%20data%202002_2012__Nov%202013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4%20Paris%20Council\macro%20data%202002_2012__Nov%20201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-ad1\Shared_Drive\Agriculture%20Service\Working%20Groups\WG%20-%20Demand%20Forecasts\outlook%20reports\2013%20Paris\diagrams\cereal%20prod-use-stocks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4%20China%20P%20Conference%20March%202014\indi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4%20China%20P%20Conference%20March%202014\indi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-ad1\Shared_Drive\Agriculture%20Service\Statistics\Misc\PricesCommodities\pricesRepor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pheffer.FERTILIZER\Desktop\2013%20Paris\diagrams\top%205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4%20Paris%20Council\Michel%20Draft\bal%20mp____xxxxxxxxxxxxxxx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4%20Paris%20Council\macro%20data%202002_2012__Nov%2020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4%20Paris%20Council\macro%20data%202002_2012__Nov%2020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4%20Paris%20Council\macro%20data%202002_2012__Nov%202013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2014%20Paris%20Council\macro%20data%202002_2012__Nov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7397133053630894E-2"/>
          <c:y val="3.1502026800258799E-2"/>
          <c:w val="0.9350808875836667"/>
          <c:h val="0.93699594639948591"/>
        </c:manualLayout>
      </c:layout>
      <c:lineChart>
        <c:grouping val="standard"/>
        <c:ser>
          <c:idx val="2"/>
          <c:order val="0"/>
          <c:tx>
            <c:strRef>
              <c:f>Data3!$B$4</c:f>
              <c:strCache>
                <c:ptCount val="1"/>
                <c:pt idx="0">
                  <c:v>World</c:v>
                </c:pt>
              </c:strCache>
            </c:strRef>
          </c:tx>
          <c:spPr>
            <a:ln w="63500">
              <a:solidFill>
                <a:srgbClr val="C0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Data3!$A$5:$A$17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Data3!$B$5:$B$17</c:f>
              <c:numCache>
                <c:formatCode>0.0</c:formatCode>
                <c:ptCount val="13"/>
                <c:pt idx="0">
                  <c:v>3.8</c:v>
                </c:pt>
                <c:pt idx="1">
                  <c:v>5.0999999999999996</c:v>
                </c:pt>
                <c:pt idx="2">
                  <c:v>4.7</c:v>
                </c:pt>
                <c:pt idx="3">
                  <c:v>5.2</c:v>
                </c:pt>
                <c:pt idx="4">
                  <c:v>5.3</c:v>
                </c:pt>
                <c:pt idx="5">
                  <c:v>2.7</c:v>
                </c:pt>
                <c:pt idx="6">
                  <c:v>-0.4</c:v>
                </c:pt>
                <c:pt idx="7">
                  <c:v>5.2</c:v>
                </c:pt>
                <c:pt idx="8">
                  <c:v>3.9</c:v>
                </c:pt>
                <c:pt idx="9">
                  <c:v>3.2</c:v>
                </c:pt>
                <c:pt idx="10">
                  <c:v>2.9</c:v>
                </c:pt>
                <c:pt idx="11">
                  <c:v>3.6</c:v>
                </c:pt>
                <c:pt idx="12">
                  <c:v>4</c:v>
                </c:pt>
              </c:numCache>
            </c:numRef>
          </c:val>
        </c:ser>
        <c:ser>
          <c:idx val="4"/>
          <c:order val="1"/>
          <c:tx>
            <c:strRef>
              <c:f>Data3!$D$4</c:f>
              <c:strCache>
                <c:ptCount val="1"/>
                <c:pt idx="0">
                  <c:v>India</c:v>
                </c:pt>
              </c:strCache>
            </c:strRef>
          </c:tx>
          <c:spPr>
            <a:ln w="63500">
              <a:solidFill>
                <a:srgbClr val="2540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Data3!$A$5:$A$17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Data3!$D$5:$D$17</c:f>
              <c:numCache>
                <c:formatCode>0.0</c:formatCode>
                <c:ptCount val="13"/>
                <c:pt idx="0">
                  <c:v>8.4</c:v>
                </c:pt>
                <c:pt idx="1">
                  <c:v>7.9</c:v>
                </c:pt>
                <c:pt idx="2">
                  <c:v>9.3000000000000007</c:v>
                </c:pt>
                <c:pt idx="3">
                  <c:v>9.3000000000000007</c:v>
                </c:pt>
                <c:pt idx="4">
                  <c:v>9.8000000000000007</c:v>
                </c:pt>
                <c:pt idx="5">
                  <c:v>3.9</c:v>
                </c:pt>
                <c:pt idx="6">
                  <c:v>8.5</c:v>
                </c:pt>
                <c:pt idx="7">
                  <c:v>10.5</c:v>
                </c:pt>
                <c:pt idx="8">
                  <c:v>6.3</c:v>
                </c:pt>
                <c:pt idx="9">
                  <c:v>3.2</c:v>
                </c:pt>
                <c:pt idx="10">
                  <c:v>3.8</c:v>
                </c:pt>
                <c:pt idx="11">
                  <c:v>5.0999999999999996</c:v>
                </c:pt>
                <c:pt idx="12">
                  <c:v>6.3</c:v>
                </c:pt>
              </c:numCache>
            </c:numRef>
          </c:val>
        </c:ser>
        <c:marker val="1"/>
        <c:axId val="65132800"/>
        <c:axId val="65257472"/>
      </c:lineChart>
      <c:catAx>
        <c:axId val="65132800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rgbClr val="000000"/>
            </a:solidFill>
          </a:ln>
        </c:spPr>
        <c:txPr>
          <a:bodyPr rot="-5400000"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zh-CN"/>
          </a:p>
        </c:txPr>
        <c:crossAx val="65257472"/>
        <c:crosses val="autoZero"/>
        <c:auto val="1"/>
        <c:lblAlgn val="ctr"/>
        <c:lblOffset val="100"/>
      </c:catAx>
      <c:valAx>
        <c:axId val="65257472"/>
        <c:scaling>
          <c:orientation val="minMax"/>
          <c:max val="12"/>
          <c:min val="-2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0"/>
        <c:tickLblPos val="nextTo"/>
        <c:spPr>
          <a:ln w="38100">
            <a:solidFill>
              <a:srgbClr val="000000"/>
            </a:solidFill>
          </a:ln>
        </c:spPr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zh-CN"/>
          </a:p>
        </c:txPr>
        <c:crossAx val="65132800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14824410013169625"/>
          <c:y val="6.0040924095109194E-2"/>
          <c:w val="0.64646205920557465"/>
          <c:h val="7.0408975077410174E-2"/>
        </c:manualLayout>
      </c:layout>
      <c:txPr>
        <a:bodyPr/>
        <a:lstStyle/>
        <a:p>
          <a:pPr>
            <a:defRPr sz="1800">
              <a:latin typeface="Arial" panose="020B0604020202020204" pitchFamily="34" charset="0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</c:chart>
  <c:spPr>
    <a:ln>
      <a:noFill/>
    </a:ln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 algn="ctr" rtl="0">
              <a:defRPr lang="fr-FR" sz="1800" b="1" i="0" u="none" strike="noStrike" kern="1200" baseline="0" dirty="0">
                <a:solidFill>
                  <a:srgbClr val="2353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zh-CN" altLang="en-US" sz="1800" b="1" i="0" u="none" strike="noStrike" kern="1200" baseline="0" dirty="0" smtClean="0">
                <a:solidFill>
                  <a:srgbClr val="2353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出口国家</a:t>
            </a:r>
            <a:endParaRPr lang="fr-FR" sz="1800" b="1" i="0" u="none" strike="noStrike" kern="1200" baseline="0" dirty="0">
              <a:solidFill>
                <a:srgbClr val="23538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6805555555555558"/>
          <c:y val="1.8565188663248005E-2"/>
        </c:manualLayout>
      </c:layout>
    </c:title>
    <c:plotArea>
      <c:layout>
        <c:manualLayout>
          <c:layoutTarget val="inner"/>
          <c:xMode val="edge"/>
          <c:yMode val="edge"/>
          <c:x val="0.12088035870516185"/>
          <c:y val="5.4189997083697893E-2"/>
          <c:w val="0.85203849518810348"/>
          <c:h val="0.80648543923969473"/>
        </c:manualLayout>
      </c:layout>
      <c:barChart>
        <c:barDir val="col"/>
        <c:grouping val="stacked"/>
        <c:ser>
          <c:idx val="0"/>
          <c:order val="0"/>
          <c:tx>
            <c:strRef>
              <c:f>'IMPORTS 2013'!$Q$34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'IMPORTS 2013'!$R$29:$W$29</c:f>
              <c:strCache>
                <c:ptCount val="6"/>
                <c:pt idx="0">
                  <c:v>Urea</c:v>
                </c:pt>
                <c:pt idx="1">
                  <c:v>PA</c:v>
                </c:pt>
                <c:pt idx="2">
                  <c:v>DAP</c:v>
                </c:pt>
                <c:pt idx="3">
                  <c:v>MAP</c:v>
                </c:pt>
                <c:pt idx="4">
                  <c:v>MOP</c:v>
                </c:pt>
                <c:pt idx="5">
                  <c:v>P Rock</c:v>
                </c:pt>
              </c:strCache>
            </c:strRef>
          </c:cat>
          <c:val>
            <c:numRef>
              <c:f>'IMPORTS 2013'!$R$34:$W$34</c:f>
              <c:numCache>
                <c:formatCode>General</c:formatCode>
                <c:ptCount val="6"/>
                <c:pt idx="0" formatCode="_-* #,##0\ _€_-;\-* #,##0\ _€_-;_-* &quot;-&quot;??\ _€_-;_-@_-">
                  <c:v>8000</c:v>
                </c:pt>
                <c:pt idx="2" formatCode="_-* #,##0\ _€_-;\-* #,##0\ _€_-;_-* &quot;-&quot;??\ _€_-;_-@_-">
                  <c:v>3391.304347826087</c:v>
                </c:pt>
                <c:pt idx="3" formatCode="_-* #,##0\ _€_-;\-* #,##0\ _€_-;_-* &quot;-&quot;??\ _€_-;_-@_-">
                  <c:v>615.38461538461536</c:v>
                </c:pt>
                <c:pt idx="5" formatCode="_-* #,##0\ _€_-;\-* #,##0\ _€_-;_-* &quot;-&quot;??\ _€_-;_-@_-">
                  <c:v>400</c:v>
                </c:pt>
              </c:numCache>
            </c:numRef>
          </c:val>
        </c:ser>
        <c:ser>
          <c:idx val="4"/>
          <c:order val="1"/>
          <c:tx>
            <c:strRef>
              <c:f>'IMPORTS 2013'!$Q$38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'IMPORTS 2013'!$R$29:$W$29</c:f>
              <c:strCache>
                <c:ptCount val="6"/>
                <c:pt idx="0">
                  <c:v>Urea</c:v>
                </c:pt>
                <c:pt idx="1">
                  <c:v>PA</c:v>
                </c:pt>
                <c:pt idx="2">
                  <c:v>DAP</c:v>
                </c:pt>
                <c:pt idx="3">
                  <c:v>MAP</c:v>
                </c:pt>
                <c:pt idx="4">
                  <c:v>MOP</c:v>
                </c:pt>
                <c:pt idx="5">
                  <c:v>P Rock</c:v>
                </c:pt>
              </c:strCache>
            </c:strRef>
          </c:cat>
          <c:val>
            <c:numRef>
              <c:f>'IMPORTS 2013'!$R$38:$W$38</c:f>
              <c:numCache>
                <c:formatCode>_-* #,##0\ _€_-;\-* #,##0\ _€_-;_-* "-"??\ _€_-;_-@_-</c:formatCode>
                <c:ptCount val="6"/>
                <c:pt idx="0">
                  <c:v>36500</c:v>
                </c:pt>
                <c:pt idx="1">
                  <c:v>4180</c:v>
                </c:pt>
                <c:pt idx="2">
                  <c:v>8976.086956521729</c:v>
                </c:pt>
                <c:pt idx="3">
                  <c:v>6471.1538461538621</c:v>
                </c:pt>
                <c:pt idx="4">
                  <c:v>41000</c:v>
                </c:pt>
                <c:pt idx="5">
                  <c:v>26700</c:v>
                </c:pt>
              </c:numCache>
            </c:numRef>
          </c:val>
        </c:ser>
        <c:gapWidth val="57"/>
        <c:overlap val="100"/>
        <c:axId val="71710208"/>
        <c:axId val="71711744"/>
      </c:barChart>
      <c:catAx>
        <c:axId val="71710208"/>
        <c:scaling>
          <c:orientation val="minMax"/>
        </c:scaling>
        <c:axPos val="b"/>
        <c:tickLblPos val="nextTo"/>
        <c:spPr>
          <a:ln w="38100">
            <a:solidFill>
              <a:schemeClr val="tx1"/>
            </a:solidFill>
          </a:ln>
        </c:spPr>
        <c:crossAx val="71711744"/>
        <c:crosses val="autoZero"/>
        <c:auto val="1"/>
        <c:lblAlgn val="ctr"/>
        <c:lblOffset val="100"/>
      </c:catAx>
      <c:valAx>
        <c:axId val="71711744"/>
        <c:scaling>
          <c:orientation val="minMax"/>
        </c:scaling>
        <c:axPos val="l"/>
        <c:numFmt formatCode="_-* #,##0\ _€_-;\-* #,##0\ _€_-;_-* &quot;-&quot;??\ _€_-;_-@_-" sourceLinked="1"/>
        <c:tickLblPos val="nextTo"/>
        <c:spPr>
          <a:ln w="38100">
            <a:solidFill>
              <a:schemeClr val="tx1"/>
            </a:solidFill>
          </a:ln>
        </c:spPr>
        <c:crossAx val="71710208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38125218722659682"/>
          <c:y val="0.18543649727843797"/>
          <c:w val="0.20853937007874021"/>
          <c:h val="0.32341012189743251"/>
        </c:manualLayout>
      </c:layout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</c:chart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 sz="1800">
                <a:solidFill>
                  <a:srgbClr val="23538D"/>
                </a:solidFill>
              </a:defRPr>
            </a:pPr>
            <a:r>
              <a:rPr lang="zh-CN" altLang="en-US" sz="1800" dirty="0" smtClean="0">
                <a:solidFill>
                  <a:srgbClr val="23538D"/>
                </a:solidFill>
              </a:rPr>
              <a:t>进口国家</a:t>
            </a:r>
            <a:endParaRPr lang="en-US" sz="1800" dirty="0">
              <a:solidFill>
                <a:srgbClr val="23538D"/>
              </a:solidFill>
            </a:endParaRPr>
          </a:p>
        </c:rich>
      </c:tx>
      <c:layout>
        <c:manualLayout>
          <c:xMode val="edge"/>
          <c:yMode val="edge"/>
          <c:x val="0.26976543474301279"/>
          <c:y val="2.0418586379999003E-2"/>
        </c:manualLayout>
      </c:layout>
    </c:title>
    <c:plotArea>
      <c:layout>
        <c:manualLayout>
          <c:layoutTarget val="inner"/>
          <c:xMode val="edge"/>
          <c:yMode val="edge"/>
          <c:x val="0.12088033014699434"/>
          <c:y val="2.9769555519472201E-2"/>
          <c:w val="0.85203849518810348"/>
          <c:h val="0.85859485826768034"/>
        </c:manualLayout>
      </c:layout>
      <c:barChart>
        <c:barDir val="col"/>
        <c:grouping val="stacked"/>
        <c:ser>
          <c:idx val="0"/>
          <c:order val="0"/>
          <c:tx>
            <c:strRef>
              <c:f>'IMPORTS 2013'!$Q$30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'IMPORTS 2013'!$R$29:$W$29</c:f>
              <c:strCache>
                <c:ptCount val="6"/>
                <c:pt idx="0">
                  <c:v>Urea</c:v>
                </c:pt>
                <c:pt idx="1">
                  <c:v>PA</c:v>
                </c:pt>
                <c:pt idx="2">
                  <c:v>DAP</c:v>
                </c:pt>
                <c:pt idx="3">
                  <c:v>MAP</c:v>
                </c:pt>
                <c:pt idx="4">
                  <c:v>MOP</c:v>
                </c:pt>
                <c:pt idx="5">
                  <c:v>P Rock</c:v>
                </c:pt>
              </c:strCache>
            </c:strRef>
          </c:cat>
          <c:val>
            <c:numRef>
              <c:f>'IMPORTS 2013'!$R$30:$W$30</c:f>
              <c:numCache>
                <c:formatCode>_-* #,##0\ _€_-;\-* #,##0\ _€_-;_-* "-"??\ _€_-;_-@_-</c:formatCode>
                <c:ptCount val="6"/>
                <c:pt idx="0">
                  <c:v>8000</c:v>
                </c:pt>
                <c:pt idx="1">
                  <c:v>1800</c:v>
                </c:pt>
                <c:pt idx="2">
                  <c:v>4347.8260869565356</c:v>
                </c:pt>
                <c:pt idx="4">
                  <c:v>3500</c:v>
                </c:pt>
                <c:pt idx="5">
                  <c:v>7000</c:v>
                </c:pt>
              </c:numCache>
            </c:numRef>
          </c:val>
        </c:ser>
        <c:ser>
          <c:idx val="1"/>
          <c:order val="1"/>
          <c:tx>
            <c:strRef>
              <c:f>'IMPORTS 2013'!$Q$31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'IMPORTS 2013'!$R$29:$W$29</c:f>
              <c:strCache>
                <c:ptCount val="6"/>
                <c:pt idx="0">
                  <c:v>Urea</c:v>
                </c:pt>
                <c:pt idx="1">
                  <c:v>PA</c:v>
                </c:pt>
                <c:pt idx="2">
                  <c:v>DAP</c:v>
                </c:pt>
                <c:pt idx="3">
                  <c:v>MAP</c:v>
                </c:pt>
                <c:pt idx="4">
                  <c:v>MOP</c:v>
                </c:pt>
                <c:pt idx="5">
                  <c:v>P Rock</c:v>
                </c:pt>
              </c:strCache>
            </c:strRef>
          </c:cat>
          <c:val>
            <c:numRef>
              <c:f>'IMPORTS 2013'!$R$31:$W$31</c:f>
              <c:numCache>
                <c:formatCode>_-* #,##0\ _€_-;\-* #,##0\ _€_-;_-* "-"??\ _€_-;_-@_-</c:formatCode>
                <c:ptCount val="6"/>
                <c:pt idx="0">
                  <c:v>3200</c:v>
                </c:pt>
                <c:pt idx="1">
                  <c:v>100</c:v>
                </c:pt>
                <c:pt idx="2">
                  <c:v>739.1304347826084</c:v>
                </c:pt>
                <c:pt idx="3">
                  <c:v>2230.7692307692287</c:v>
                </c:pt>
                <c:pt idx="4">
                  <c:v>7600</c:v>
                </c:pt>
                <c:pt idx="5">
                  <c:v>1200</c:v>
                </c:pt>
              </c:numCache>
            </c:numRef>
          </c:val>
        </c:ser>
        <c:ser>
          <c:idx val="2"/>
          <c:order val="2"/>
          <c:tx>
            <c:strRef>
              <c:f>'IMPORTS 2013'!$Q$32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rgbClr val="A6A6A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'IMPORTS 2013'!$R$29:$W$29</c:f>
              <c:strCache>
                <c:ptCount val="6"/>
                <c:pt idx="0">
                  <c:v>Urea</c:v>
                </c:pt>
                <c:pt idx="1">
                  <c:v>PA</c:v>
                </c:pt>
                <c:pt idx="2">
                  <c:v>DAP</c:v>
                </c:pt>
                <c:pt idx="3">
                  <c:v>MAP</c:v>
                </c:pt>
                <c:pt idx="4">
                  <c:v>MOP</c:v>
                </c:pt>
                <c:pt idx="5">
                  <c:v>P Rock</c:v>
                </c:pt>
              </c:strCache>
            </c:strRef>
          </c:cat>
          <c:val>
            <c:numRef>
              <c:f>'IMPORTS 2013'!$R$32:$W$32</c:f>
              <c:numCache>
                <c:formatCode>_-* #,##0\ _€_-;\-* #,##0\ _€_-;_-* "-"??\ _€_-;_-@_-</c:formatCode>
                <c:ptCount val="6"/>
                <c:pt idx="0">
                  <c:v>33300</c:v>
                </c:pt>
                <c:pt idx="1">
                  <c:v>2280</c:v>
                </c:pt>
                <c:pt idx="2">
                  <c:v>7280.4347826086769</c:v>
                </c:pt>
                <c:pt idx="3">
                  <c:v>4855.7692307692478</c:v>
                </c:pt>
                <c:pt idx="4">
                  <c:v>29900</c:v>
                </c:pt>
                <c:pt idx="5">
                  <c:v>18900</c:v>
                </c:pt>
              </c:numCache>
            </c:numRef>
          </c:val>
        </c:ser>
        <c:gapWidth val="57"/>
        <c:overlap val="100"/>
        <c:axId val="71747072"/>
        <c:axId val="71748608"/>
      </c:barChart>
      <c:catAx>
        <c:axId val="71747072"/>
        <c:scaling>
          <c:orientation val="minMax"/>
        </c:scaling>
        <c:axPos val="b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zh-CN"/>
          </a:p>
        </c:txPr>
        <c:crossAx val="71748608"/>
        <c:crosses val="autoZero"/>
        <c:auto val="1"/>
        <c:lblAlgn val="ctr"/>
        <c:lblOffset val="100"/>
      </c:catAx>
      <c:valAx>
        <c:axId val="71748608"/>
        <c:scaling>
          <c:orientation val="minMax"/>
        </c:scaling>
        <c:axPos val="l"/>
        <c:numFmt formatCode="_-* #,##0\ _€_-;\-* #,##0\ _€_-;_-* &quot;-&quot;??\ _€_-;_-@_-" sourceLinked="1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zh-CN"/>
          </a:p>
        </c:txPr>
        <c:crossAx val="71747072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37442596146711143"/>
          <c:y val="0.17056010870587029"/>
          <c:w val="0.24538471333067988"/>
          <c:h val="0.29485463153666785"/>
        </c:manualLayout>
      </c:layout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7.0078436915661388E-2"/>
          <c:y val="3.4820082343238308E-2"/>
          <c:w val="0.90900365471945144"/>
          <c:h val="0.87422325082297025"/>
        </c:manualLayout>
      </c:layout>
      <c:barChart>
        <c:barDir val="col"/>
        <c:grouping val="stacked"/>
        <c:ser>
          <c:idx val="0"/>
          <c:order val="0"/>
          <c:tx>
            <c:strRef>
              <c:f>Feuil2!$D$91</c:f>
              <c:strCache>
                <c:ptCount val="1"/>
                <c:pt idx="0">
                  <c:v>Nitrogen</c:v>
                </c:pt>
              </c:strCache>
            </c:strRef>
          </c:tx>
          <c:spPr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Val val="1"/>
          </c:dLbls>
          <c:cat>
            <c:numRef>
              <c:f>Feuil2!$E$88:$I$88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Feuil2!$E$91:$I$91</c:f>
              <c:numCache>
                <c:formatCode>0</c:formatCode>
                <c:ptCount val="5"/>
                <c:pt idx="0">
                  <c:v>159240.38965201942</c:v>
                </c:pt>
                <c:pt idx="1">
                  <c:v>161307.50315201998</c:v>
                </c:pt>
                <c:pt idx="2">
                  <c:v>167701.95415201952</c:v>
                </c:pt>
                <c:pt idx="3">
                  <c:v>173365.45748138</c:v>
                </c:pt>
                <c:pt idx="4">
                  <c:v>177214.86906857952</c:v>
                </c:pt>
              </c:numCache>
            </c:numRef>
          </c:val>
        </c:ser>
        <c:ser>
          <c:idx val="1"/>
          <c:order val="1"/>
          <c:tx>
            <c:strRef>
              <c:f>Feuil2!$D$90</c:f>
              <c:strCache>
                <c:ptCount val="1"/>
                <c:pt idx="0">
                  <c:v>P Acid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zh-CN"/>
              </a:p>
            </c:txPr>
            <c:showVal val="1"/>
          </c:dLbls>
          <c:cat>
            <c:numRef>
              <c:f>Feuil2!$E$88:$I$88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Feuil2!$E$90:$I$90</c:f>
              <c:numCache>
                <c:formatCode>0</c:formatCode>
                <c:ptCount val="5"/>
                <c:pt idx="0">
                  <c:v>49847.305</c:v>
                </c:pt>
                <c:pt idx="1">
                  <c:v>51648.525000000001</c:v>
                </c:pt>
                <c:pt idx="2">
                  <c:v>52954.173000000003</c:v>
                </c:pt>
                <c:pt idx="3">
                  <c:v>54761.083000000006</c:v>
                </c:pt>
                <c:pt idx="4">
                  <c:v>57221.073099999994</c:v>
                </c:pt>
              </c:numCache>
            </c:numRef>
          </c:val>
        </c:ser>
        <c:ser>
          <c:idx val="2"/>
          <c:order val="2"/>
          <c:tx>
            <c:strRef>
              <c:f>Feuil2!$D$89</c:f>
              <c:strCache>
                <c:ptCount val="1"/>
                <c:pt idx="0">
                  <c:v>Potash</c:v>
                </c:pt>
              </c:strCache>
            </c:strRef>
          </c:tx>
          <c:spPr>
            <a:solidFill>
              <a:srgbClr val="FF575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zh-CN"/>
              </a:p>
            </c:txPr>
            <c:showVal val="1"/>
          </c:dLbls>
          <c:cat>
            <c:numRef>
              <c:f>Feuil2!$E$88:$I$88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Feuil2!$E$89:$I$89</c:f>
              <c:numCache>
                <c:formatCode>0</c:formatCode>
                <c:ptCount val="5"/>
                <c:pt idx="0">
                  <c:v>41756.28</c:v>
                </c:pt>
                <c:pt idx="1">
                  <c:v>42960</c:v>
                </c:pt>
                <c:pt idx="2">
                  <c:v>45455</c:v>
                </c:pt>
                <c:pt idx="3">
                  <c:v>49574</c:v>
                </c:pt>
                <c:pt idx="4">
                  <c:v>50425</c:v>
                </c:pt>
              </c:numCache>
            </c:numRef>
          </c:val>
        </c:ser>
        <c:overlap val="100"/>
        <c:axId val="75421952"/>
        <c:axId val="75440128"/>
      </c:barChart>
      <c:catAx>
        <c:axId val="75421952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zh-CN"/>
          </a:p>
        </c:txPr>
        <c:crossAx val="75440128"/>
        <c:crosses val="autoZero"/>
        <c:auto val="1"/>
        <c:lblAlgn val="ctr"/>
        <c:lblOffset val="100"/>
      </c:catAx>
      <c:valAx>
        <c:axId val="75440128"/>
        <c:scaling>
          <c:orientation val="minMax"/>
        </c:scaling>
        <c:axPos val="l"/>
        <c:numFmt formatCode="0" sourceLinked="1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zh-CN"/>
          </a:p>
        </c:txPr>
        <c:crossAx val="75421952"/>
        <c:crosses val="autoZero"/>
        <c:crossBetween val="between"/>
        <c:dispUnits>
          <c:builtInUnit val="thousands"/>
        </c:dispUnits>
      </c:valAx>
    </c:plotArea>
    <c:plotVisOnly val="1"/>
    <c:dispBlanksAs val="gap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barChart>
        <c:barDir val="col"/>
        <c:grouping val="stacked"/>
        <c:ser>
          <c:idx val="0"/>
          <c:order val="0"/>
          <c:tx>
            <c:strRef>
              <c:f>CAP!#REF!</c:f>
              <c:strCache>
                <c:ptCount val="1"/>
                <c:pt idx="0">
                  <c:v>#REF!</c:v>
                </c:pt>
              </c:strCache>
            </c:strRef>
          </c:tx>
          <c:spPr>
            <a:noFill/>
          </c:spPr>
          <c:cat>
            <c:strRef>
              <c:f>CAP!$K$58:$K$63</c:f>
              <c:strCache>
                <c:ptCount val="6"/>
                <c:pt idx="0">
                  <c:v>Other</c:v>
                </c:pt>
                <c:pt idx="1">
                  <c:v>Morocco</c:v>
                </c:pt>
                <c:pt idx="2">
                  <c:v>China</c:v>
                </c:pt>
                <c:pt idx="3">
                  <c:v>Other</c:v>
                </c:pt>
                <c:pt idx="4">
                  <c:v>Morocco</c:v>
                </c:pt>
                <c:pt idx="5">
                  <c:v>China</c:v>
                </c:pt>
              </c:strCache>
            </c:strRef>
          </c:cat>
          <c:val>
            <c:numRef>
              <c:f>CAP!$L$58:$L$63</c:f>
              <c:numCache>
                <c:formatCode>_-* #,##0\ _€_-;\-* #,##0\ _€_-;_-* "-"??\ _€_-;_-@_-</c:formatCode>
                <c:ptCount val="6"/>
                <c:pt idx="0" formatCode="General">
                  <c:v>0</c:v>
                </c:pt>
                <c:pt idx="1">
                  <c:v>222.00000000000364</c:v>
                </c:pt>
                <c:pt idx="2">
                  <c:v>1022.0000000000034</c:v>
                </c:pt>
                <c:pt idx="3">
                  <c:v>1722.2400000000052</c:v>
                </c:pt>
                <c:pt idx="4">
                  <c:v>1756.2400000000052</c:v>
                </c:pt>
                <c:pt idx="5">
                  <c:v>2656.2400000000048</c:v>
                </c:pt>
              </c:numCache>
            </c:numRef>
          </c:val>
        </c:ser>
        <c:ser>
          <c:idx val="1"/>
          <c:order val="1"/>
          <c:tx>
            <c:strRef>
              <c:f>CAP!#REF!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CAP!$K$58:$K$63</c:f>
              <c:strCache>
                <c:ptCount val="6"/>
                <c:pt idx="0">
                  <c:v>Other</c:v>
                </c:pt>
                <c:pt idx="1">
                  <c:v>Morocco</c:v>
                </c:pt>
                <c:pt idx="2">
                  <c:v>China</c:v>
                </c:pt>
                <c:pt idx="3">
                  <c:v>Other</c:v>
                </c:pt>
                <c:pt idx="4">
                  <c:v>Morocco</c:v>
                </c:pt>
                <c:pt idx="5">
                  <c:v>China</c:v>
                </c:pt>
              </c:strCache>
            </c:strRef>
          </c:cat>
          <c:val>
            <c:numRef>
              <c:f>CAP!$M$58:$M$63</c:f>
              <c:numCache>
                <c:formatCode>_-* #,##0\ _€_-;\-* #,##0\ _€_-;_-* "-"??\ _€_-;_-@_-</c:formatCode>
                <c:ptCount val="6"/>
                <c:pt idx="0">
                  <c:v>222.00000000000364</c:v>
                </c:pt>
                <c:pt idx="1">
                  <c:v>800</c:v>
                </c:pt>
                <c:pt idx="2">
                  <c:v>700.2400000000016</c:v>
                </c:pt>
                <c:pt idx="3">
                  <c:v>34</c:v>
                </c:pt>
                <c:pt idx="4">
                  <c:v>900</c:v>
                </c:pt>
                <c:pt idx="5">
                  <c:v>690</c:v>
                </c:pt>
              </c:numCache>
            </c:numRef>
          </c:val>
        </c:ser>
        <c:ser>
          <c:idx val="2"/>
          <c:order val="2"/>
          <c:tx>
            <c:strRef>
              <c:f>CAP!$N$57</c:f>
              <c:strCache>
                <c:ptCount val="1"/>
              </c:strCache>
            </c:strRef>
          </c:tx>
          <c:cat>
            <c:strRef>
              <c:f>CAP!$K$58:$K$63</c:f>
              <c:strCache>
                <c:ptCount val="6"/>
                <c:pt idx="0">
                  <c:v>Other</c:v>
                </c:pt>
                <c:pt idx="1">
                  <c:v>Morocco</c:v>
                </c:pt>
                <c:pt idx="2">
                  <c:v>China</c:v>
                </c:pt>
                <c:pt idx="3">
                  <c:v>Other</c:v>
                </c:pt>
                <c:pt idx="4">
                  <c:v>Morocco</c:v>
                </c:pt>
                <c:pt idx="5">
                  <c:v>China</c:v>
                </c:pt>
              </c:strCache>
            </c:strRef>
          </c:cat>
          <c:val>
            <c:numRef>
              <c:f>CAP!$N$58:$N$63</c:f>
              <c:numCache>
                <c:formatCode>General</c:formatCode>
                <c:ptCount val="6"/>
              </c:numCache>
            </c:numRef>
          </c:val>
        </c:ser>
        <c:gapWidth val="0"/>
        <c:overlap val="100"/>
        <c:axId val="75507968"/>
        <c:axId val="75509760"/>
      </c:barChart>
      <c:catAx>
        <c:axId val="75507968"/>
        <c:scaling>
          <c:orientation val="minMax"/>
        </c:scaling>
        <c:axPos val="b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zh-CN"/>
          </a:p>
        </c:txPr>
        <c:crossAx val="75509760"/>
        <c:crosses val="autoZero"/>
        <c:auto val="1"/>
        <c:lblAlgn val="ctr"/>
        <c:lblOffset val="100"/>
      </c:catAx>
      <c:valAx>
        <c:axId val="75509760"/>
        <c:scaling>
          <c:orientation val="minMax"/>
        </c:scaling>
        <c:axPos val="l"/>
        <c:numFmt formatCode="General" sourceLinked="1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zh-CN"/>
          </a:p>
        </c:txPr>
        <c:crossAx val="75507968"/>
        <c:crosses val="autoZero"/>
        <c:crossBetween val="between"/>
        <c:dispUnits>
          <c:builtInUnit val="thousands"/>
        </c:dispUnits>
      </c:valAx>
    </c:plotArea>
    <c:plotVisOnly val="1"/>
    <c:dispBlanksAs val="gap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14369424418307891"/>
          <c:y val="4.0533745576323416E-2"/>
          <c:w val="0.72148740230064523"/>
          <c:h val="0.88028571874080253"/>
        </c:manualLayout>
      </c:layout>
      <c:barChart>
        <c:barDir val="bar"/>
        <c:grouping val="stacked"/>
        <c:ser>
          <c:idx val="0"/>
          <c:order val="0"/>
          <c:tx>
            <c:strRef>
              <c:f>ProExpProImp!$AP$57</c:f>
              <c:strCache>
                <c:ptCount val="1"/>
                <c:pt idx="0">
                  <c:v>2012 </c:v>
                </c:pt>
              </c:strCache>
            </c:strRef>
          </c:tx>
          <c:spPr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ProExpProImp!$AO$58:$AO$66</c:f>
              <c:strCache>
                <c:ptCount val="9"/>
                <c:pt idx="0">
                  <c:v>USA</c:v>
                </c:pt>
                <c:pt idx="1">
                  <c:v>China</c:v>
                </c:pt>
                <c:pt idx="3">
                  <c:v>Russia</c:v>
                </c:pt>
                <c:pt idx="4">
                  <c:v>Canada</c:v>
                </c:pt>
                <c:pt idx="5">
                  <c:v>Saudi Arabia</c:v>
                </c:pt>
                <c:pt idx="6">
                  <c:v>Abu Dhabi</c:v>
                </c:pt>
                <c:pt idx="7">
                  <c:v>Kazakhstan</c:v>
                </c:pt>
                <c:pt idx="8">
                  <c:v>Turkmenistan</c:v>
                </c:pt>
              </c:strCache>
            </c:strRef>
          </c:cat>
          <c:val>
            <c:numRef>
              <c:f>ProExpProImp!$AP$58:$AP$66</c:f>
              <c:numCache>
                <c:formatCode>#,##0.000_);\(#,##0.000\)</c:formatCode>
                <c:ptCount val="9"/>
                <c:pt idx="0">
                  <c:v>8.2200000000000024</c:v>
                </c:pt>
                <c:pt idx="1">
                  <c:v>4.6609999999999863</c:v>
                </c:pt>
                <c:pt idx="3">
                  <c:v>6.4820000000000002</c:v>
                </c:pt>
                <c:pt idx="4">
                  <c:v>5.7619999999999987</c:v>
                </c:pt>
                <c:pt idx="5">
                  <c:v>4.0919999999999996</c:v>
                </c:pt>
                <c:pt idx="6">
                  <c:v>2.2000000000000002</c:v>
                </c:pt>
                <c:pt idx="7">
                  <c:v>2.15</c:v>
                </c:pt>
                <c:pt idx="8">
                  <c:v>0.24000000000000021</c:v>
                </c:pt>
              </c:numCache>
            </c:numRef>
          </c:val>
        </c:ser>
        <c:ser>
          <c:idx val="1"/>
          <c:order val="1"/>
          <c:tx>
            <c:strRef>
              <c:f>ProExpProImp!$AQ$57</c:f>
              <c:strCache>
                <c:ptCount val="1"/>
                <c:pt idx="0">
                  <c:v>2012/13</c:v>
                </c:pt>
              </c:strCache>
            </c:strRef>
          </c:tx>
          <c:spPr>
            <a:solidFill>
              <a:srgbClr val="0000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ProExpProImp!$AO$58:$AO$66</c:f>
              <c:strCache>
                <c:ptCount val="9"/>
                <c:pt idx="0">
                  <c:v>USA</c:v>
                </c:pt>
                <c:pt idx="1">
                  <c:v>China</c:v>
                </c:pt>
                <c:pt idx="3">
                  <c:v>Russia</c:v>
                </c:pt>
                <c:pt idx="4">
                  <c:v>Canada</c:v>
                </c:pt>
                <c:pt idx="5">
                  <c:v>Saudi Arabia</c:v>
                </c:pt>
                <c:pt idx="6">
                  <c:v>Abu Dhabi</c:v>
                </c:pt>
                <c:pt idx="7">
                  <c:v>Kazakhstan</c:v>
                </c:pt>
                <c:pt idx="8">
                  <c:v>Turkmenistan</c:v>
                </c:pt>
              </c:strCache>
            </c:strRef>
          </c:cat>
          <c:val>
            <c:numRef>
              <c:f>ProExpProImp!$AQ$58:$AQ$66</c:f>
              <c:numCache>
                <c:formatCode>#,##0.000_);\(#,##0.000\)</c:formatCode>
                <c:ptCount val="9"/>
                <c:pt idx="0">
                  <c:v>0.22100000000000009</c:v>
                </c:pt>
                <c:pt idx="1">
                  <c:v>0.51400000000000023</c:v>
                </c:pt>
                <c:pt idx="3">
                  <c:v>6.2999999999999834E-2</c:v>
                </c:pt>
                <c:pt idx="4">
                  <c:v>-0.15700000000000044</c:v>
                </c:pt>
                <c:pt idx="5">
                  <c:v>0.15800000000000078</c:v>
                </c:pt>
                <c:pt idx="6">
                  <c:v>0.31000000000000061</c:v>
                </c:pt>
                <c:pt idx="7">
                  <c:v>0.17500000000000029</c:v>
                </c:pt>
                <c:pt idx="8">
                  <c:v>0.21000000000000021</c:v>
                </c:pt>
              </c:numCache>
            </c:numRef>
          </c:val>
        </c:ser>
        <c:ser>
          <c:idx val="2"/>
          <c:order val="2"/>
          <c:tx>
            <c:strRef>
              <c:f>ProExpProImp!$AR$57</c:f>
              <c:strCache>
                <c:ptCount val="1"/>
                <c:pt idx="0">
                  <c:v>2013/14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ProExpProImp!$AO$58:$AO$66</c:f>
              <c:strCache>
                <c:ptCount val="9"/>
                <c:pt idx="0">
                  <c:v>USA</c:v>
                </c:pt>
                <c:pt idx="1">
                  <c:v>China</c:v>
                </c:pt>
                <c:pt idx="3">
                  <c:v>Russia</c:v>
                </c:pt>
                <c:pt idx="4">
                  <c:v>Canada</c:v>
                </c:pt>
                <c:pt idx="5">
                  <c:v>Saudi Arabia</c:v>
                </c:pt>
                <c:pt idx="6">
                  <c:v>Abu Dhabi</c:v>
                </c:pt>
                <c:pt idx="7">
                  <c:v>Kazakhstan</c:v>
                </c:pt>
                <c:pt idx="8">
                  <c:v>Turkmenistan</c:v>
                </c:pt>
              </c:strCache>
            </c:strRef>
          </c:cat>
          <c:val>
            <c:numRef>
              <c:f>ProExpProImp!$AR$58:$AR$66</c:f>
              <c:numCache>
                <c:formatCode>#,##0.000_);\(#,##0.000\)</c:formatCode>
                <c:ptCount val="9"/>
                <c:pt idx="0">
                  <c:v>8.4000000000000047E-2</c:v>
                </c:pt>
                <c:pt idx="1">
                  <c:v>0.35000000000000031</c:v>
                </c:pt>
                <c:pt idx="3">
                  <c:v>0.27500000000000002</c:v>
                </c:pt>
                <c:pt idx="4">
                  <c:v>-5.4999999999999029E-2</c:v>
                </c:pt>
                <c:pt idx="5">
                  <c:v>0.30000000000000032</c:v>
                </c:pt>
                <c:pt idx="6">
                  <c:v>0.64000000000000135</c:v>
                </c:pt>
                <c:pt idx="7">
                  <c:v>0.27500000000000002</c:v>
                </c:pt>
                <c:pt idx="8">
                  <c:v>0.75000000000000167</c:v>
                </c:pt>
              </c:numCache>
            </c:numRef>
          </c:val>
        </c:ser>
        <c:gapWidth val="45"/>
        <c:overlap val="100"/>
        <c:axId val="75682176"/>
        <c:axId val="75683712"/>
      </c:barChart>
      <c:catAx>
        <c:axId val="75682176"/>
        <c:scaling>
          <c:orientation val="minMax"/>
        </c:scaling>
        <c:axPos val="l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zh-CN"/>
          </a:p>
        </c:txPr>
        <c:crossAx val="75683712"/>
        <c:crosses val="autoZero"/>
        <c:auto val="1"/>
        <c:lblAlgn val="ctr"/>
        <c:lblOffset val="100"/>
      </c:catAx>
      <c:valAx>
        <c:axId val="75683712"/>
        <c:scaling>
          <c:orientation val="minMax"/>
        </c:scaling>
        <c:axPos val="b"/>
        <c:numFmt formatCode="#,##0" sourceLinked="0"/>
        <c:tickLblPos val="nextTo"/>
        <c:spPr>
          <a:ln w="38100">
            <a:solidFill>
              <a:schemeClr val="tx1"/>
            </a:solidFill>
          </a:ln>
        </c:spPr>
        <c:crossAx val="75682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43771512874951"/>
          <c:y val="7.1316393695047539E-2"/>
          <c:w val="0.18102880961174483"/>
          <c:h val="0.53866480722415033"/>
        </c:manualLayout>
      </c:layout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</c:chart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10539073130249893"/>
          <c:y val="3.5105316596638195E-2"/>
          <c:w val="0.86081519869588086"/>
          <c:h val="0.87357404708180264"/>
        </c:manualLayout>
      </c:layout>
      <c:barChart>
        <c:barDir val="col"/>
        <c:grouping val="clustered"/>
        <c:ser>
          <c:idx val="4"/>
          <c:order val="2"/>
          <c:tx>
            <c:strRef>
              <c:f>Feuil2!$D$54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4"/>
            <c:spPr>
              <a:solidFill>
                <a:srgbClr val="92D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val>
            <c:numRef>
              <c:f>Feuil2!$E$54:$I$54</c:f>
              <c:numCache>
                <c:formatCode>0</c:formatCode>
                <c:ptCount val="5"/>
                <c:pt idx="0">
                  <c:v>218872.769</c:v>
                </c:pt>
                <c:pt idx="1">
                  <c:v>228263.42299999998</c:v>
                </c:pt>
                <c:pt idx="2">
                  <c:v>229183.52599999998</c:v>
                </c:pt>
                <c:pt idx="3">
                  <c:v>235425.09580000001</c:v>
                </c:pt>
                <c:pt idx="4" formatCode="General">
                  <c:v>239118.52863565</c:v>
                </c:pt>
              </c:numCache>
            </c:numRef>
          </c:val>
        </c:ser>
        <c:axId val="75856128"/>
        <c:axId val="75862016"/>
      </c:barChart>
      <c:lineChart>
        <c:grouping val="standard"/>
        <c:ser>
          <c:idx val="0"/>
          <c:order val="0"/>
          <c:tx>
            <c:strRef>
              <c:f>Feuil2!$D$46</c:f>
              <c:strCache>
                <c:ptCount val="1"/>
                <c:pt idx="0">
                  <c:v>Capacity</c:v>
                </c:pt>
              </c:strCache>
            </c:strRef>
          </c:tx>
          <c:spPr>
            <a:ln w="28575">
              <a:solidFill>
                <a:srgbClr val="0000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Feuil2!$E$59:$I$59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Feuil2!$E$46:$I$46</c:f>
              <c:numCache>
                <c:formatCode>0</c:formatCode>
                <c:ptCount val="5"/>
                <c:pt idx="0">
                  <c:v>267866.91394718038</c:v>
                </c:pt>
                <c:pt idx="1">
                  <c:v>278275.35986721684</c:v>
                </c:pt>
                <c:pt idx="2">
                  <c:v>292731.21928209928</c:v>
                </c:pt>
                <c:pt idx="3">
                  <c:v>300283.65232338553</c:v>
                </c:pt>
                <c:pt idx="4">
                  <c:v>308497.89311654592</c:v>
                </c:pt>
              </c:numCache>
            </c:numRef>
          </c:val>
        </c:ser>
        <c:ser>
          <c:idx val="2"/>
          <c:order val="1"/>
          <c:tx>
            <c:strRef>
              <c:f>Feuil2!$D$48</c:f>
              <c:strCache>
                <c:ptCount val="1"/>
                <c:pt idx="0">
                  <c:v>Supply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Feuil2!$E$59:$I$59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Feuil2!$E$48:$I$48</c:f>
              <c:numCache>
                <c:formatCode>0</c:formatCode>
                <c:ptCount val="5"/>
                <c:pt idx="0">
                  <c:v>234352.72777331911</c:v>
                </c:pt>
                <c:pt idx="1">
                  <c:v>243381.22711600148</c:v>
                </c:pt>
                <c:pt idx="2">
                  <c:v>253645.43147918308</c:v>
                </c:pt>
                <c:pt idx="3">
                  <c:v>262036.0017025125</c:v>
                </c:pt>
                <c:pt idx="4">
                  <c:v>268662.51622347161</c:v>
                </c:pt>
              </c:numCache>
            </c:numRef>
          </c:val>
        </c:ser>
        <c:marker val="1"/>
        <c:axId val="75856128"/>
        <c:axId val="75862016"/>
      </c:lineChart>
      <c:catAx>
        <c:axId val="75856128"/>
        <c:scaling>
          <c:orientation val="minMax"/>
        </c:scaling>
        <c:axPos val="b"/>
        <c:tickLblPos val="nextTo"/>
        <c:spPr>
          <a:ln w="28575">
            <a:solidFill>
              <a:schemeClr val="tx1"/>
            </a:solidFill>
          </a:ln>
        </c:spPr>
        <c:crossAx val="75862016"/>
        <c:crosses val="autoZero"/>
        <c:auto val="1"/>
        <c:lblAlgn val="ctr"/>
        <c:lblOffset val="100"/>
      </c:catAx>
      <c:valAx>
        <c:axId val="75862016"/>
        <c:scaling>
          <c:orientation val="minMax"/>
        </c:scaling>
        <c:axPos val="l"/>
        <c:numFmt formatCode="0" sourceLinked="1"/>
        <c:tickLblPos val="nextTo"/>
        <c:spPr>
          <a:ln w="28575">
            <a:solidFill>
              <a:schemeClr val="tx1"/>
            </a:solidFill>
          </a:ln>
        </c:spPr>
        <c:crossAx val="75856128"/>
        <c:crosses val="autoZero"/>
        <c:crossBetween val="between"/>
        <c:dispUnits>
          <c:builtInUnit val="thousands"/>
        </c:dispUnits>
      </c:valAx>
    </c:plotArea>
    <c:plotVisOnly val="1"/>
    <c:dispBlanksAs val="gap"/>
  </c:chart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10607458442694684"/>
          <c:y val="5.4189997083697893E-2"/>
          <c:w val="0.87513495188101487"/>
          <c:h val="0.8674048183922396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zh-CN"/>
              </a:p>
            </c:txPr>
            <c:showVal val="1"/>
          </c:dLbls>
          <c:cat>
            <c:numRef>
              <c:f>Balance2!$J$7:$P$7</c:f>
              <c:numCache>
                <c:formatCode>0_)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Balance2!$J$45:$P$45</c:f>
              <c:numCache>
                <c:formatCode>##\ ###</c:formatCode>
                <c:ptCount val="5"/>
                <c:pt idx="0">
                  <c:v>118941.37700000002</c:v>
                </c:pt>
                <c:pt idx="1">
                  <c:v>124229.02899999999</c:v>
                </c:pt>
                <c:pt idx="2">
                  <c:v>121873.98999999999</c:v>
                </c:pt>
                <c:pt idx="3">
                  <c:v>127116.87500000019</c:v>
                </c:pt>
                <c:pt idx="4">
                  <c:v>129662.75</c:v>
                </c:pt>
              </c:numCache>
            </c:numRef>
          </c:val>
        </c:ser>
        <c:ser>
          <c:idx val="1"/>
          <c:order val="1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Val val="1"/>
          </c:dLbls>
          <c:cat>
            <c:numRef>
              <c:f>Balance2!$J$7:$P$7</c:f>
              <c:numCache>
                <c:formatCode>0_)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Balance2!$J$46:$P$46</c:f>
              <c:numCache>
                <c:formatCode>##\ ###</c:formatCode>
                <c:ptCount val="5"/>
                <c:pt idx="0">
                  <c:v>100583.223</c:v>
                </c:pt>
                <c:pt idx="1">
                  <c:v>103072.17100000023</c:v>
                </c:pt>
                <c:pt idx="2">
                  <c:v>110419.81</c:v>
                </c:pt>
                <c:pt idx="3">
                  <c:v>114938.18862520005</c:v>
                </c:pt>
                <c:pt idx="4">
                  <c:v>119420.7779815828</c:v>
                </c:pt>
              </c:numCache>
            </c:numRef>
          </c:val>
        </c:ser>
        <c:gapWidth val="66"/>
        <c:overlap val="100"/>
        <c:axId val="66688128"/>
        <c:axId val="66689664"/>
      </c:barChart>
      <c:catAx>
        <c:axId val="66688128"/>
        <c:scaling>
          <c:orientation val="minMax"/>
        </c:scaling>
        <c:axPos val="b"/>
        <c:numFmt formatCode="0_)" sourceLinked="1"/>
        <c:tickLblPos val="nextTo"/>
        <c:spPr>
          <a:ln w="38100">
            <a:solidFill>
              <a:schemeClr val="tx1"/>
            </a:solidFill>
          </a:ln>
        </c:spPr>
        <c:crossAx val="66689664"/>
        <c:crosses val="autoZero"/>
        <c:auto val="1"/>
        <c:lblAlgn val="ctr"/>
        <c:lblOffset val="100"/>
      </c:catAx>
      <c:valAx>
        <c:axId val="66689664"/>
        <c:scaling>
          <c:orientation val="minMax"/>
        </c:scaling>
        <c:axPos val="l"/>
        <c:numFmt formatCode="##\ ###" sourceLinked="1"/>
        <c:tickLblPos val="nextTo"/>
        <c:spPr>
          <a:ln w="38100">
            <a:solidFill>
              <a:schemeClr val="tx1"/>
            </a:solidFill>
          </a:ln>
        </c:spPr>
        <c:crossAx val="66688128"/>
        <c:crosses val="autoZero"/>
        <c:crossBetween val="between"/>
        <c:dispUnits>
          <c:builtInUnit val="thousands"/>
        </c:dispUnits>
      </c:valAx>
    </c:plotArea>
    <c:plotVisOnly val="1"/>
    <c:dispBlanksAs val="gap"/>
  </c:chart>
  <c:spPr>
    <a:ln>
      <a:solidFill>
        <a:schemeClr val="bg1"/>
      </a:solidFill>
    </a:ln>
  </c:spPr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zh-CN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 sz="1800">
                <a:solidFill>
                  <a:srgbClr val="006600"/>
                </a:solidFill>
              </a:defRPr>
            </a:pPr>
            <a:r>
              <a:rPr lang="zh-CN" altLang="en-US" sz="1800" dirty="0" smtClean="0">
                <a:solidFill>
                  <a:srgbClr val="006600"/>
                </a:solidFill>
              </a:rPr>
              <a:t>硫磺供需预测</a:t>
            </a:r>
            <a:endParaRPr lang="en-US" sz="1800" dirty="0">
              <a:solidFill>
                <a:srgbClr val="006600"/>
              </a:solidFill>
            </a:endParaRPr>
          </a:p>
        </c:rich>
      </c:tx>
      <c:layout>
        <c:manualLayout>
          <c:xMode val="edge"/>
          <c:yMode val="edge"/>
          <c:x val="0.25975753651892969"/>
          <c:y val="1.0078245274334598E-2"/>
        </c:manualLayout>
      </c:layout>
    </c:title>
    <c:plotArea>
      <c:layout>
        <c:manualLayout>
          <c:layoutTarget val="inner"/>
          <c:xMode val="edge"/>
          <c:yMode val="edge"/>
          <c:x val="7.8266185476815395E-2"/>
          <c:y val="0.14210484549335789"/>
          <c:w val="0.89835848643919713"/>
          <c:h val="0.78571230180773255"/>
        </c:manualLayout>
      </c:layout>
      <c:lineChart>
        <c:grouping val="standard"/>
        <c:ser>
          <c:idx val="0"/>
          <c:order val="0"/>
          <c:spPr>
            <a:ln>
              <a:solidFill>
                <a:srgbClr val="0000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Balance2!$J$7:$P$7</c:f>
              <c:numCache>
                <c:formatCode>0_)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Balance2!$J$81:$P$81</c:f>
              <c:numCache>
                <c:formatCode>##\ ###</c:formatCode>
                <c:ptCount val="5"/>
                <c:pt idx="0">
                  <c:v>52628.397923875425</c:v>
                </c:pt>
                <c:pt idx="1">
                  <c:v>53983.657439446521</c:v>
                </c:pt>
                <c:pt idx="2">
                  <c:v>55871.307958477613</c:v>
                </c:pt>
                <c:pt idx="3">
                  <c:v>59493.907828788942</c:v>
                </c:pt>
                <c:pt idx="4">
                  <c:v>60677.580616464642</c:v>
                </c:pt>
              </c:numCache>
            </c:numRef>
          </c:val>
        </c:ser>
        <c:ser>
          <c:idx val="3"/>
          <c:order val="1"/>
          <c:spPr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Balance2!$J$7:$P$7</c:f>
              <c:numCache>
                <c:formatCode>0_)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Balance2!$J$84:$P$84</c:f>
              <c:numCache>
                <c:formatCode>##\ ###</c:formatCode>
                <c:ptCount val="5"/>
                <c:pt idx="0">
                  <c:v>49965.9</c:v>
                </c:pt>
                <c:pt idx="1">
                  <c:v>52052.299999999996</c:v>
                </c:pt>
                <c:pt idx="2">
                  <c:v>54205.4</c:v>
                </c:pt>
                <c:pt idx="3">
                  <c:v>56526</c:v>
                </c:pt>
                <c:pt idx="4">
                  <c:v>60039.999999999993</c:v>
                </c:pt>
              </c:numCache>
            </c:numRef>
          </c:val>
        </c:ser>
        <c:marker val="1"/>
        <c:axId val="76062720"/>
        <c:axId val="76064256"/>
      </c:lineChart>
      <c:catAx>
        <c:axId val="76062720"/>
        <c:scaling>
          <c:orientation val="minMax"/>
        </c:scaling>
        <c:axPos val="b"/>
        <c:numFmt formatCode="0_)" sourceLinked="1"/>
        <c:tickLblPos val="nextTo"/>
        <c:spPr>
          <a:ln w="38100">
            <a:solidFill>
              <a:schemeClr val="tx1"/>
            </a:solidFill>
          </a:ln>
        </c:spPr>
        <c:crossAx val="76064256"/>
        <c:crosses val="autoZero"/>
        <c:auto val="1"/>
        <c:lblAlgn val="ctr"/>
        <c:lblOffset val="100"/>
      </c:catAx>
      <c:valAx>
        <c:axId val="76064256"/>
        <c:scaling>
          <c:orientation val="minMax"/>
          <c:max val="70000"/>
          <c:min val="0"/>
        </c:scaling>
        <c:axPos val="l"/>
        <c:numFmt formatCode="##\ ###" sourceLinked="1"/>
        <c:tickLblPos val="nextTo"/>
        <c:spPr>
          <a:ln w="38100">
            <a:solidFill>
              <a:schemeClr val="tx1"/>
            </a:solidFill>
          </a:ln>
        </c:spPr>
        <c:crossAx val="76062720"/>
        <c:crosses val="autoZero"/>
        <c:crossBetween val="between"/>
        <c:majorUnit val="10000"/>
        <c:dispUnits>
          <c:builtInUnit val="thousands"/>
        </c:dispUnits>
      </c:valAx>
    </c:plotArea>
    <c:plotVisOnly val="1"/>
    <c:dispBlanksAs val="gap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zh-CN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7.2014520909088317E-2"/>
          <c:y val="4.0106732569621724E-2"/>
          <c:w val="0.9063683864955947"/>
          <c:h val="0.77628815635404214"/>
        </c:manualLayout>
      </c:layout>
      <c:barChart>
        <c:barDir val="col"/>
        <c:grouping val="stacked"/>
        <c:ser>
          <c:idx val="0"/>
          <c:order val="0"/>
          <c:spPr>
            <a:noFill/>
          </c:spPr>
          <c:cat>
            <c:strRef>
              <c:f>CAP!$U$10:$U$21</c:f>
              <c:strCache>
                <c:ptCount val="12"/>
                <c:pt idx="0">
                  <c:v>Other</c:v>
                </c:pt>
                <c:pt idx="1">
                  <c:v>Fertil</c:v>
                </c:pt>
                <c:pt idx="2">
                  <c:v>OCI</c:v>
                </c:pt>
                <c:pt idx="3">
                  <c:v>Pequiven</c:v>
                </c:pt>
                <c:pt idx="4">
                  <c:v>India</c:v>
                </c:pt>
                <c:pt idx="5">
                  <c:v>China</c:v>
                </c:pt>
                <c:pt idx="6">
                  <c:v>Other</c:v>
                </c:pt>
                <c:pt idx="7">
                  <c:v>EDEOLA</c:v>
                </c:pt>
                <c:pt idx="8">
                  <c:v>Safco</c:v>
                </c:pt>
                <c:pt idx="9">
                  <c:v>India</c:v>
                </c:pt>
                <c:pt idx="10">
                  <c:v>Kaltim</c:v>
                </c:pt>
                <c:pt idx="11">
                  <c:v>China</c:v>
                </c:pt>
              </c:strCache>
            </c:strRef>
          </c:cat>
          <c:val>
            <c:numRef>
              <c:f>CAP!$V$10:$V$21</c:f>
              <c:numCache>
                <c:formatCode>#,##0</c:formatCode>
                <c:ptCount val="12"/>
                <c:pt idx="0">
                  <c:v>0</c:v>
                </c:pt>
                <c:pt idx="1">
                  <c:v>301.08695652173719</c:v>
                </c:pt>
                <c:pt idx="2">
                  <c:v>1456.0869565217381</c:v>
                </c:pt>
                <c:pt idx="3">
                  <c:v>2656.0869565217367</c:v>
                </c:pt>
                <c:pt idx="4">
                  <c:v>3382.1739130434808</c:v>
                </c:pt>
                <c:pt idx="5">
                  <c:v>4301.7391304347839</c:v>
                </c:pt>
                <c:pt idx="6">
                  <c:v>4803.913043478271</c:v>
                </c:pt>
                <c:pt idx="7">
                  <c:v>6084.4402173913195</c:v>
                </c:pt>
                <c:pt idx="8">
                  <c:v>8393.135869565227</c:v>
                </c:pt>
                <c:pt idx="9">
                  <c:v>9473.135869565227</c:v>
                </c:pt>
                <c:pt idx="10">
                  <c:v>10773.135869565231</c:v>
                </c:pt>
                <c:pt idx="11">
                  <c:v>11227.483695652189</c:v>
                </c:pt>
              </c:numCache>
            </c:numRef>
          </c:val>
        </c:ser>
        <c:ser>
          <c:idx val="1"/>
          <c:order val="1"/>
          <c:spPr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CAP!$U$10:$U$21</c:f>
              <c:strCache>
                <c:ptCount val="12"/>
                <c:pt idx="0">
                  <c:v>Other</c:v>
                </c:pt>
                <c:pt idx="1">
                  <c:v>Fertil</c:v>
                </c:pt>
                <c:pt idx="2">
                  <c:v>OCI</c:v>
                </c:pt>
                <c:pt idx="3">
                  <c:v>Pequiven</c:v>
                </c:pt>
                <c:pt idx="4">
                  <c:v>India</c:v>
                </c:pt>
                <c:pt idx="5">
                  <c:v>China</c:v>
                </c:pt>
                <c:pt idx="6">
                  <c:v>Other</c:v>
                </c:pt>
                <c:pt idx="7">
                  <c:v>EDEOLA</c:v>
                </c:pt>
                <c:pt idx="8">
                  <c:v>Safco</c:v>
                </c:pt>
                <c:pt idx="9">
                  <c:v>India</c:v>
                </c:pt>
                <c:pt idx="10">
                  <c:v>Kaltim</c:v>
                </c:pt>
                <c:pt idx="11">
                  <c:v>China</c:v>
                </c:pt>
              </c:strCache>
            </c:strRef>
          </c:cat>
          <c:val>
            <c:numRef>
              <c:f>CAP!$W$10:$W$21</c:f>
              <c:numCache>
                <c:formatCode>#,##0</c:formatCode>
                <c:ptCount val="12"/>
                <c:pt idx="0">
                  <c:v>301.08695652173719</c:v>
                </c:pt>
                <c:pt idx="1">
                  <c:v>1155</c:v>
                </c:pt>
                <c:pt idx="2">
                  <c:v>1200</c:v>
                </c:pt>
                <c:pt idx="3">
                  <c:v>726.08695652173913</c:v>
                </c:pt>
                <c:pt idx="4">
                  <c:v>919.56521739130699</c:v>
                </c:pt>
                <c:pt idx="5">
                  <c:v>502.17391304348695</c:v>
                </c:pt>
                <c:pt idx="6">
                  <c:v>1280.5271739130501</c:v>
                </c:pt>
                <c:pt idx="7">
                  <c:v>2308.6956521739157</c:v>
                </c:pt>
                <c:pt idx="8">
                  <c:v>1080</c:v>
                </c:pt>
                <c:pt idx="9">
                  <c:v>1300</c:v>
                </c:pt>
                <c:pt idx="10">
                  <c:v>454.34782608695713</c:v>
                </c:pt>
                <c:pt idx="11">
                  <c:v>2178.260869565212</c:v>
                </c:pt>
              </c:numCache>
            </c:numRef>
          </c:val>
        </c:ser>
        <c:gapWidth val="0"/>
        <c:overlap val="100"/>
        <c:axId val="76270976"/>
        <c:axId val="75961472"/>
      </c:barChart>
      <c:catAx>
        <c:axId val="76270976"/>
        <c:scaling>
          <c:orientation val="minMax"/>
        </c:scaling>
        <c:axPos val="b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zh-CN"/>
          </a:p>
        </c:txPr>
        <c:crossAx val="75961472"/>
        <c:crosses val="autoZero"/>
        <c:auto val="1"/>
        <c:lblAlgn val="ctr"/>
        <c:lblOffset val="100"/>
      </c:catAx>
      <c:valAx>
        <c:axId val="75961472"/>
        <c:scaling>
          <c:orientation val="minMax"/>
        </c:scaling>
        <c:axPos val="l"/>
        <c:numFmt formatCode="#,##0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zh-CN"/>
          </a:p>
        </c:txPr>
        <c:crossAx val="76270976"/>
        <c:crosses val="autoZero"/>
        <c:crossBetween val="between"/>
        <c:dispUnits>
          <c:builtInUnit val="thousands"/>
        </c:dispUnits>
      </c:valAx>
    </c:plotArea>
    <c:plotVisOnly val="1"/>
    <c:dispBlanksAs val="gap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8.733965456829583E-2"/>
          <c:y val="3.9412171285751391E-2"/>
          <c:w val="0.90345430368847979"/>
          <c:h val="0.71226959895142716"/>
        </c:manualLayout>
      </c:layout>
      <c:barChart>
        <c:barDir val="col"/>
        <c:grouping val="stacked"/>
        <c:ser>
          <c:idx val="0"/>
          <c:order val="0"/>
          <c:spPr>
            <a:noFill/>
          </c:spPr>
          <c:cat>
            <c:strRef>
              <c:f>CAP!$K$29:$K$38</c:f>
              <c:strCache>
                <c:ptCount val="10"/>
                <c:pt idx="0">
                  <c:v>Other</c:v>
                </c:pt>
                <c:pt idx="1">
                  <c:v>Uralkali</c:v>
                </c:pt>
                <c:pt idx="2">
                  <c:v>Belaruskali</c:v>
                </c:pt>
                <c:pt idx="3">
                  <c:v>Mosaic</c:v>
                </c:pt>
                <c:pt idx="4">
                  <c:v>PotashCorp</c:v>
                </c:pt>
                <c:pt idx="5">
                  <c:v>China</c:v>
                </c:pt>
                <c:pt idx="6">
                  <c:v>Other</c:v>
                </c:pt>
                <c:pt idx="7">
                  <c:v>Uralkali</c:v>
                </c:pt>
                <c:pt idx="8">
                  <c:v>Mosaic</c:v>
                </c:pt>
                <c:pt idx="9">
                  <c:v>China</c:v>
                </c:pt>
              </c:strCache>
            </c:strRef>
          </c:cat>
          <c:val>
            <c:numRef>
              <c:f>CAP!$L$29:$L$38</c:f>
              <c:numCache>
                <c:formatCode>_-* #,##0\ _€_-;\-* #,##0\ _€_-;_-* "-"??\ _€_-;_-@_-</c:formatCode>
                <c:ptCount val="10"/>
                <c:pt idx="0" formatCode="General">
                  <c:v>0</c:v>
                </c:pt>
                <c:pt idx="1">
                  <c:v>128</c:v>
                </c:pt>
                <c:pt idx="2">
                  <c:v>1628</c:v>
                </c:pt>
                <c:pt idx="3">
                  <c:v>2228</c:v>
                </c:pt>
                <c:pt idx="4">
                  <c:v>3375.5409836065573</c:v>
                </c:pt>
                <c:pt idx="5">
                  <c:v>5690.2950819672133</c:v>
                </c:pt>
                <c:pt idx="6">
                  <c:v>6390.2950819672133</c:v>
                </c:pt>
                <c:pt idx="7">
                  <c:v>6667.0163934426291</c:v>
                </c:pt>
                <c:pt idx="8">
                  <c:v>6967.0163934426291</c:v>
                </c:pt>
                <c:pt idx="9">
                  <c:v>7508.0000000000009</c:v>
                </c:pt>
              </c:numCache>
            </c:numRef>
          </c:val>
        </c:ser>
        <c:ser>
          <c:idx val="1"/>
          <c:order val="1"/>
          <c:spPr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CAP!$K$29:$K$38</c:f>
              <c:strCache>
                <c:ptCount val="10"/>
                <c:pt idx="0">
                  <c:v>Other</c:v>
                </c:pt>
                <c:pt idx="1">
                  <c:v>Uralkali</c:v>
                </c:pt>
                <c:pt idx="2">
                  <c:v>Belaruskali</c:v>
                </c:pt>
                <c:pt idx="3">
                  <c:v>Mosaic</c:v>
                </c:pt>
                <c:pt idx="4">
                  <c:v>PotashCorp</c:v>
                </c:pt>
                <c:pt idx="5">
                  <c:v>China</c:v>
                </c:pt>
                <c:pt idx="6">
                  <c:v>Other</c:v>
                </c:pt>
                <c:pt idx="7">
                  <c:v>Uralkali</c:v>
                </c:pt>
                <c:pt idx="8">
                  <c:v>Mosaic</c:v>
                </c:pt>
                <c:pt idx="9">
                  <c:v>China</c:v>
                </c:pt>
              </c:strCache>
            </c:strRef>
          </c:cat>
          <c:val>
            <c:numRef>
              <c:f>CAP!$M$29:$M$38</c:f>
              <c:numCache>
                <c:formatCode>_-* #,##0\ _€_-;\-* #,##0\ _€_-;_-* "-"??\ _€_-;_-@_-</c:formatCode>
                <c:ptCount val="10"/>
                <c:pt idx="0" formatCode="General">
                  <c:v>128</c:v>
                </c:pt>
                <c:pt idx="1">
                  <c:v>1500</c:v>
                </c:pt>
                <c:pt idx="2">
                  <c:v>600</c:v>
                </c:pt>
                <c:pt idx="3">
                  <c:v>1147.5409836065573</c:v>
                </c:pt>
                <c:pt idx="4">
                  <c:v>2314.7540983606532</c:v>
                </c:pt>
                <c:pt idx="5">
                  <c:v>700</c:v>
                </c:pt>
                <c:pt idx="6">
                  <c:v>276.72131147540915</c:v>
                </c:pt>
                <c:pt idx="7">
                  <c:v>300</c:v>
                </c:pt>
                <c:pt idx="8">
                  <c:v>540.98360655737827</c:v>
                </c:pt>
                <c:pt idx="9">
                  <c:v>533.3333333333336</c:v>
                </c:pt>
              </c:numCache>
            </c:numRef>
          </c:val>
        </c:ser>
        <c:gapWidth val="0"/>
        <c:overlap val="100"/>
        <c:axId val="76384128"/>
        <c:axId val="76385664"/>
      </c:barChart>
      <c:catAx>
        <c:axId val="76384128"/>
        <c:scaling>
          <c:orientation val="minMax"/>
        </c:scaling>
        <c:axPos val="b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zh-CN"/>
          </a:p>
        </c:txPr>
        <c:crossAx val="76385664"/>
        <c:crosses val="autoZero"/>
        <c:auto val="1"/>
        <c:lblAlgn val="ctr"/>
        <c:lblOffset val="100"/>
      </c:catAx>
      <c:valAx>
        <c:axId val="76385664"/>
        <c:scaling>
          <c:orientation val="minMax"/>
        </c:scaling>
        <c:axPos val="l"/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zh-CN"/>
          </a:p>
        </c:txPr>
        <c:crossAx val="76384128"/>
        <c:crosses val="autoZero"/>
        <c:crossBetween val="between"/>
        <c:dispUnits>
          <c:builtInUnit val="thousands"/>
        </c:dispUnits>
      </c:valAx>
    </c:plotArea>
    <c:plotVisOnly val="1"/>
    <c:dispBlanksAs val="gap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10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222471060599779"/>
          <c:y val="2.4176954138763508E-2"/>
          <c:w val="0.86994580083886586"/>
          <c:h val="0.83393714021604459"/>
        </c:manualLayout>
      </c:layout>
      <c:barChart>
        <c:barDir val="col"/>
        <c:grouping val="clustered"/>
        <c:ser>
          <c:idx val="0"/>
          <c:order val="0"/>
          <c:tx>
            <c:strRef>
              <c:f>'prod-use data'!$A$4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15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numRef>
              <c:f>'prod-use data'!$B$3:$S$3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'prod-use data'!$B$4:$S$4</c:f>
              <c:numCache>
                <c:formatCode>#,##0</c:formatCode>
                <c:ptCount val="18"/>
                <c:pt idx="0">
                  <c:v>1890</c:v>
                </c:pt>
                <c:pt idx="1">
                  <c:v>1905</c:v>
                </c:pt>
                <c:pt idx="2">
                  <c:v>1900</c:v>
                </c:pt>
                <c:pt idx="3">
                  <c:v>1890</c:v>
                </c:pt>
                <c:pt idx="4">
                  <c:v>1864</c:v>
                </c:pt>
                <c:pt idx="5">
                  <c:v>1909</c:v>
                </c:pt>
                <c:pt idx="6">
                  <c:v>1837</c:v>
                </c:pt>
                <c:pt idx="7">
                  <c:v>1895</c:v>
                </c:pt>
                <c:pt idx="8">
                  <c:v>2075</c:v>
                </c:pt>
                <c:pt idx="9">
                  <c:v>2052</c:v>
                </c:pt>
                <c:pt idx="10">
                  <c:v>2020</c:v>
                </c:pt>
                <c:pt idx="11">
                  <c:v>2135</c:v>
                </c:pt>
                <c:pt idx="12">
                  <c:v>2293</c:v>
                </c:pt>
                <c:pt idx="13">
                  <c:v>2270</c:v>
                </c:pt>
                <c:pt idx="14">
                  <c:v>2261</c:v>
                </c:pt>
                <c:pt idx="15">
                  <c:v>2358</c:v>
                </c:pt>
                <c:pt idx="16">
                  <c:v>2312</c:v>
                </c:pt>
                <c:pt idx="17">
                  <c:v>2498</c:v>
                </c:pt>
              </c:numCache>
            </c:numRef>
          </c:val>
        </c:ser>
        <c:gapWidth val="50"/>
        <c:axId val="65198336"/>
        <c:axId val="65200128"/>
      </c:barChart>
      <c:lineChart>
        <c:grouping val="standard"/>
        <c:ser>
          <c:idx val="1"/>
          <c:order val="1"/>
          <c:tx>
            <c:strRef>
              <c:f>'prod-use data'!$A$5</c:f>
              <c:strCache>
                <c:ptCount val="1"/>
                <c:pt idx="0">
                  <c:v>Utilization</c:v>
                </c:pt>
              </c:strCache>
            </c:strRef>
          </c:tx>
          <c:spPr>
            <a:ln w="635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'prod-use data'!$B$3:$S$3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'prod-use data'!$B$5:$S$5</c:f>
              <c:numCache>
                <c:formatCode>#,##0</c:formatCode>
                <c:ptCount val="18"/>
                <c:pt idx="0">
                  <c:v>1840</c:v>
                </c:pt>
                <c:pt idx="1">
                  <c:v>1860</c:v>
                </c:pt>
                <c:pt idx="2">
                  <c:v>1875</c:v>
                </c:pt>
                <c:pt idx="3">
                  <c:v>1890</c:v>
                </c:pt>
                <c:pt idx="4">
                  <c:v>1897</c:v>
                </c:pt>
                <c:pt idx="5">
                  <c:v>1930</c:v>
                </c:pt>
                <c:pt idx="6">
                  <c:v>1933</c:v>
                </c:pt>
                <c:pt idx="7">
                  <c:v>1963</c:v>
                </c:pt>
                <c:pt idx="8">
                  <c:v>2024</c:v>
                </c:pt>
                <c:pt idx="9">
                  <c:v>2045</c:v>
                </c:pt>
                <c:pt idx="10">
                  <c:v>2075</c:v>
                </c:pt>
                <c:pt idx="11">
                  <c:v>2143</c:v>
                </c:pt>
                <c:pt idx="12">
                  <c:v>2198</c:v>
                </c:pt>
                <c:pt idx="13">
                  <c:v>2238</c:v>
                </c:pt>
                <c:pt idx="14">
                  <c:v>2276</c:v>
                </c:pt>
                <c:pt idx="15">
                  <c:v>2331</c:v>
                </c:pt>
                <c:pt idx="16">
                  <c:v>2337</c:v>
                </c:pt>
                <c:pt idx="17">
                  <c:v>2418</c:v>
                </c:pt>
              </c:numCache>
            </c:numRef>
          </c:val>
        </c:ser>
        <c:marker val="1"/>
        <c:axId val="65198336"/>
        <c:axId val="65200128"/>
      </c:lineChart>
      <c:catAx>
        <c:axId val="65198336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rgbClr val="000000"/>
            </a:solidFill>
          </a:ln>
        </c:spPr>
        <c:txPr>
          <a:bodyPr rot="-2700000"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65200128"/>
        <c:crosses val="autoZero"/>
        <c:auto val="1"/>
        <c:lblAlgn val="ctr"/>
        <c:lblOffset val="100"/>
        <c:tickLblSkip val="1"/>
      </c:catAx>
      <c:valAx>
        <c:axId val="65200128"/>
        <c:scaling>
          <c:orientation val="minMax"/>
          <c:max val="2600"/>
          <c:min val="1800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1"/>
        <c:tickLblPos val="nextTo"/>
        <c:spPr>
          <a:ln w="38100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65198336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15176794348396933"/>
          <c:y val="4.9115201246210514E-2"/>
          <c:w val="0.50463017110083119"/>
          <c:h val="7.0149700675911225E-2"/>
        </c:manualLayout>
      </c:layout>
      <c:spPr>
        <a:solidFill>
          <a:schemeClr val="bg1"/>
        </a:solidFill>
      </c:spPr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zh-CN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50"/>
      </a:pPr>
      <a:endParaRPr lang="zh-CN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3.8533644832857435E-2"/>
          <c:y val="5.1400554097404488E-2"/>
          <c:w val="0.94820643923006132"/>
          <c:h val="0.8326195683872849"/>
        </c:manualLayout>
      </c:layout>
      <c:barChart>
        <c:barDir val="col"/>
        <c:grouping val="stacked"/>
        <c:ser>
          <c:idx val="1"/>
          <c:order val="1"/>
          <c:tx>
            <c:strRef>
              <c:f>Feuil1!$D$12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Feuil1!$E$10:$L$10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2014e</c:v>
                </c:pt>
              </c:strCache>
            </c:strRef>
          </c:cat>
          <c:val>
            <c:numRef>
              <c:f>Feuil1!$E$12:$L$12</c:f>
              <c:numCache>
                <c:formatCode>#\ ##0</c:formatCode>
                <c:ptCount val="8"/>
                <c:pt idx="0">
                  <c:v>9297.2000000000007</c:v>
                </c:pt>
                <c:pt idx="1">
                  <c:v>9314.2000000000007</c:v>
                </c:pt>
                <c:pt idx="2">
                  <c:v>9634.9</c:v>
                </c:pt>
                <c:pt idx="3">
                  <c:v>10016.200000000004</c:v>
                </c:pt>
                <c:pt idx="4">
                  <c:v>10234.700000000004</c:v>
                </c:pt>
                <c:pt idx="5">
                  <c:v>10353.5</c:v>
                </c:pt>
                <c:pt idx="6" formatCode="General">
                  <c:v>10689</c:v>
                </c:pt>
                <c:pt idx="7">
                  <c:v>11000</c:v>
                </c:pt>
              </c:numCache>
            </c:numRef>
          </c:val>
        </c:ser>
        <c:ser>
          <c:idx val="2"/>
          <c:order val="2"/>
          <c:tx>
            <c:strRef>
              <c:f>Feuil1!$D$13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rgbClr val="FF00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7"/>
            <c:spPr>
              <a:gradFill flip="none" rotWithShape="1">
                <a:gsLst>
                  <a:gs pos="0">
                    <a:srgbClr val="FF0066">
                      <a:tint val="66000"/>
                      <a:satMod val="160000"/>
                    </a:srgbClr>
                  </a:gs>
                  <a:gs pos="50000">
                    <a:srgbClr val="FF0066">
                      <a:tint val="44500"/>
                      <a:satMod val="160000"/>
                    </a:srgbClr>
                  </a:gs>
                  <a:gs pos="100000">
                    <a:srgbClr val="FF0066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Feuil1!$E$10:$L$10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2014e</c:v>
                </c:pt>
              </c:strCache>
            </c:strRef>
          </c:cat>
          <c:val>
            <c:numRef>
              <c:f>Feuil1!$E$13:$L$13</c:f>
              <c:numCache>
                <c:formatCode>#\ ##0</c:formatCode>
                <c:ptCount val="8"/>
                <c:pt idx="0">
                  <c:v>3014.7</c:v>
                </c:pt>
                <c:pt idx="1">
                  <c:v>2827.4</c:v>
                </c:pt>
                <c:pt idx="2">
                  <c:v>2622</c:v>
                </c:pt>
                <c:pt idx="3">
                  <c:v>3017.7</c:v>
                </c:pt>
                <c:pt idx="4">
                  <c:v>3539.5</c:v>
                </c:pt>
                <c:pt idx="5">
                  <c:v>3678</c:v>
                </c:pt>
                <c:pt idx="6" formatCode="General">
                  <c:v>3680</c:v>
                </c:pt>
                <c:pt idx="7">
                  <c:v>3500</c:v>
                </c:pt>
              </c:numCache>
            </c:numRef>
          </c:val>
        </c:ser>
        <c:overlap val="100"/>
        <c:axId val="76301824"/>
        <c:axId val="76303360"/>
      </c:barChart>
      <c:lineChart>
        <c:grouping val="standard"/>
        <c:ser>
          <c:idx val="0"/>
          <c:order val="0"/>
          <c:tx>
            <c:strRef>
              <c:f>Feuil1!$D$11</c:f>
              <c:strCache>
                <c:ptCount val="1"/>
                <c:pt idx="0">
                  <c:v>N Consumption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Feuil1!$E$10:$L$10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2014e</c:v>
                </c:pt>
              </c:strCache>
            </c:strRef>
          </c:cat>
          <c:val>
            <c:numRef>
              <c:f>Feuil1!$E$11:$L$11</c:f>
              <c:numCache>
                <c:formatCode>_-* #,##0\ _€_-;\-* #,##0\ _€_-;_-* "-"??\ _€_-;_-@_-</c:formatCode>
                <c:ptCount val="8"/>
                <c:pt idx="0">
                  <c:v>13934.449999999988</c:v>
                </c:pt>
                <c:pt idx="1">
                  <c:v>14586.94999999999</c:v>
                </c:pt>
                <c:pt idx="2">
                  <c:v>15212.874999999987</c:v>
                </c:pt>
                <c:pt idx="3">
                  <c:v>15824.55</c:v>
                </c:pt>
                <c:pt idx="4">
                  <c:v>16743.64999999998</c:v>
                </c:pt>
                <c:pt idx="5">
                  <c:v>17180.25</c:v>
                </c:pt>
                <c:pt idx="6">
                  <c:v>16922</c:v>
                </c:pt>
                <c:pt idx="7">
                  <c:v>17335</c:v>
                </c:pt>
              </c:numCache>
            </c:numRef>
          </c:val>
        </c:ser>
        <c:marker val="1"/>
        <c:axId val="76301824"/>
        <c:axId val="76303360"/>
      </c:lineChart>
      <c:catAx>
        <c:axId val="76301824"/>
        <c:scaling>
          <c:orientation val="minMax"/>
        </c:scaling>
        <c:axPos val="b"/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crossAx val="76303360"/>
        <c:crosses val="autoZero"/>
        <c:auto val="1"/>
        <c:lblAlgn val="ctr"/>
        <c:lblOffset val="100"/>
      </c:catAx>
      <c:valAx>
        <c:axId val="76303360"/>
        <c:scaling>
          <c:orientation val="minMax"/>
        </c:scaling>
        <c:axPos val="l"/>
        <c:numFmt formatCode="#\ ##0" sourceLinked="1"/>
        <c:tickLblPos val="nextTo"/>
        <c:spPr>
          <a:ln w="19050">
            <a:solidFill>
              <a:schemeClr val="tx1"/>
            </a:solidFill>
          </a:ln>
        </c:spPr>
        <c:crossAx val="76301824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5.4607964214263498E-2"/>
          <c:y val="4.5720326625838491E-2"/>
          <c:w val="0.17752662036126604"/>
          <c:h val="0.21874416739574243"/>
        </c:manualLayout>
      </c:layout>
    </c:legend>
    <c:plotVisOnly val="1"/>
    <c:dispBlanksAs val="gap"/>
  </c:chart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3.8533644832857435E-2"/>
          <c:y val="5.1400554097404488E-2"/>
          <c:w val="0.94820643923006132"/>
          <c:h val="0.8326195683872849"/>
        </c:manualLayout>
      </c:layout>
      <c:barChart>
        <c:barDir val="col"/>
        <c:grouping val="stacked"/>
        <c:ser>
          <c:idx val="1"/>
          <c:order val="1"/>
          <c:tx>
            <c:strRef>
              <c:f>Feuil1!$D$20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Feuil1!$E$10:$L$10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2014e</c:v>
                </c:pt>
              </c:strCache>
            </c:strRef>
          </c:cat>
          <c:val>
            <c:numRef>
              <c:f>Feuil1!$E$20:$L$20</c:f>
              <c:numCache>
                <c:formatCode>#\ ##0</c:formatCode>
                <c:ptCount val="8"/>
                <c:pt idx="0">
                  <c:v>2097</c:v>
                </c:pt>
                <c:pt idx="1">
                  <c:v>1529</c:v>
                </c:pt>
                <c:pt idx="2">
                  <c:v>1863.2</c:v>
                </c:pt>
                <c:pt idx="3">
                  <c:v>1598.3</c:v>
                </c:pt>
                <c:pt idx="4">
                  <c:v>1647.9</c:v>
                </c:pt>
                <c:pt idx="5">
                  <c:v>1744.8</c:v>
                </c:pt>
                <c:pt idx="6">
                  <c:v>1820</c:v>
                </c:pt>
                <c:pt idx="7">
                  <c:v>1900</c:v>
                </c:pt>
              </c:numCache>
            </c:numRef>
          </c:val>
        </c:ser>
        <c:ser>
          <c:idx val="2"/>
          <c:order val="2"/>
          <c:tx>
            <c:strRef>
              <c:f>Feuil1!$D$21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7"/>
            <c:spPr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Feuil1!$E$10:$L$10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2014e</c:v>
                </c:pt>
              </c:strCache>
            </c:strRef>
          </c:cat>
          <c:val>
            <c:numRef>
              <c:f>Feuil1!$E$21:$L$21</c:f>
              <c:numCache>
                <c:formatCode>#\ ##0</c:formatCode>
                <c:ptCount val="8"/>
                <c:pt idx="0">
                  <c:v>1163.8</c:v>
                </c:pt>
                <c:pt idx="1">
                  <c:v>2566</c:v>
                </c:pt>
                <c:pt idx="2">
                  <c:v>2916</c:v>
                </c:pt>
                <c:pt idx="3">
                  <c:v>3601.1</c:v>
                </c:pt>
                <c:pt idx="4">
                  <c:v>3192.9</c:v>
                </c:pt>
                <c:pt idx="5">
                  <c:v>2699.1</c:v>
                </c:pt>
                <c:pt idx="6">
                  <c:v>2000</c:v>
                </c:pt>
                <c:pt idx="7">
                  <c:v>2000</c:v>
                </c:pt>
              </c:numCache>
            </c:numRef>
          </c:val>
        </c:ser>
        <c:overlap val="100"/>
        <c:axId val="76748672"/>
        <c:axId val="76750208"/>
      </c:barChart>
      <c:lineChart>
        <c:grouping val="standard"/>
        <c:ser>
          <c:idx val="0"/>
          <c:order val="0"/>
          <c:tx>
            <c:strRef>
              <c:f>Feuil1!$D$19</c:f>
              <c:strCache>
                <c:ptCount val="1"/>
                <c:pt idx="0">
                  <c:v>P Consumption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Feuil1!$E$10:$L$10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2014e</c:v>
                </c:pt>
              </c:strCache>
            </c:strRef>
          </c:cat>
          <c:val>
            <c:numRef>
              <c:f>Feuil1!$E$19:$L$19</c:f>
              <c:numCache>
                <c:formatCode>_-* #,##0\ _€_-;\-* #,##0\ _€_-;_-* "-"??\ _€_-;_-@_-</c:formatCode>
                <c:ptCount val="8"/>
                <c:pt idx="0">
                  <c:v>5537.58</c:v>
                </c:pt>
                <c:pt idx="1">
                  <c:v>5713</c:v>
                </c:pt>
                <c:pt idx="2">
                  <c:v>6659.76</c:v>
                </c:pt>
                <c:pt idx="3">
                  <c:v>7429.1400000000012</c:v>
                </c:pt>
                <c:pt idx="4">
                  <c:v>8022.56</c:v>
                </c:pt>
                <c:pt idx="5">
                  <c:v>7661.8000000000011</c:v>
                </c:pt>
                <c:pt idx="6">
                  <c:v>6702.4000000000005</c:v>
                </c:pt>
                <c:pt idx="7">
                  <c:v>6980</c:v>
                </c:pt>
              </c:numCache>
            </c:numRef>
          </c:val>
        </c:ser>
        <c:marker val="1"/>
        <c:axId val="76748672"/>
        <c:axId val="76750208"/>
      </c:lineChart>
      <c:catAx>
        <c:axId val="76748672"/>
        <c:scaling>
          <c:orientation val="minMax"/>
        </c:scaling>
        <c:axPos val="b"/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crossAx val="76750208"/>
        <c:crosses val="autoZero"/>
        <c:auto val="1"/>
        <c:lblAlgn val="ctr"/>
        <c:lblOffset val="100"/>
      </c:catAx>
      <c:valAx>
        <c:axId val="76750208"/>
        <c:scaling>
          <c:orientation val="minMax"/>
        </c:scaling>
        <c:axPos val="l"/>
        <c:numFmt formatCode="#\ ##0" sourceLinked="1"/>
        <c:tickLblPos val="nextTo"/>
        <c:spPr>
          <a:ln w="19050">
            <a:solidFill>
              <a:schemeClr val="tx1"/>
            </a:solidFill>
          </a:ln>
        </c:spPr>
        <c:crossAx val="76748672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5.4607964214263498E-2"/>
          <c:y val="4.5720326625838491E-2"/>
          <c:w val="0.17752662036126604"/>
          <c:h val="0.21874416739574243"/>
        </c:manualLayout>
      </c:layout>
    </c:legend>
    <c:plotVisOnly val="1"/>
    <c:dispBlanksAs val="gap"/>
  </c:chart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127440662561719E-2"/>
          <c:y val="0.11325903223797082"/>
          <c:w val="0.8668783825633346"/>
          <c:h val="0.72053455841131309"/>
        </c:manualLayout>
      </c:layout>
      <c:lineChart>
        <c:grouping val="standard"/>
        <c:ser>
          <c:idx val="3"/>
          <c:order val="0"/>
          <c:tx>
            <c:strRef>
              <c:f>DATA!$E$3</c:f>
              <c:strCache>
                <c:ptCount val="1"/>
                <c:pt idx="0">
                  <c:v>Wheat</c:v>
                </c:pt>
              </c:strCache>
            </c:strRef>
          </c:tx>
          <c:spPr>
            <a:ln w="3810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DATA!$J$4:$J$97</c:f>
              <c:numCache>
                <c:formatCode>mmm\-yy</c:formatCode>
                <c:ptCount val="94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</c:numCache>
            </c:numRef>
          </c:cat>
          <c:val>
            <c:numRef>
              <c:f>DATA!$K$4:$K$97</c:f>
              <c:numCache>
                <c:formatCode>0.0</c:formatCode>
                <c:ptCount val="94"/>
                <c:pt idx="0" formatCode="0.00">
                  <c:v>100</c:v>
                </c:pt>
                <c:pt idx="1">
                  <c:v>108.42381130662638</c:v>
                </c:pt>
                <c:pt idx="2">
                  <c:v>107.57019842755503</c:v>
                </c:pt>
                <c:pt idx="3">
                  <c:v>105.4099588169223</c:v>
                </c:pt>
                <c:pt idx="4">
                  <c:v>97.954245403850322</c:v>
                </c:pt>
                <c:pt idx="5">
                  <c:v>112.01797079745396</c:v>
                </c:pt>
                <c:pt idx="6">
                  <c:v>115.55597154623725</c:v>
                </c:pt>
                <c:pt idx="7">
                  <c:v>113.27218270310745</c:v>
                </c:pt>
                <c:pt idx="8">
                  <c:v>123.14488955447398</c:v>
                </c:pt>
                <c:pt idx="9">
                  <c:v>149.98128041931861</c:v>
                </c:pt>
                <c:pt idx="10">
                  <c:v>145.78809434668702</c:v>
                </c:pt>
                <c:pt idx="11">
                  <c:v>148.45376263571654</c:v>
                </c:pt>
                <c:pt idx="12">
                  <c:v>140.78996630475478</c:v>
                </c:pt>
                <c:pt idx="13">
                  <c:v>140.30325720703857</c:v>
                </c:pt>
                <c:pt idx="14">
                  <c:v>136.89254960688882</c:v>
                </c:pt>
                <c:pt idx="15">
                  <c:v>144.21564956944925</c:v>
                </c:pt>
                <c:pt idx="16">
                  <c:v>145.05803070011231</c:v>
                </c:pt>
                <c:pt idx="17">
                  <c:v>169.82403594159501</c:v>
                </c:pt>
                <c:pt idx="18">
                  <c:v>185.99775365031815</c:v>
                </c:pt>
                <c:pt idx="19">
                  <c:v>208.56608011980532</c:v>
                </c:pt>
                <c:pt idx="20">
                  <c:v>261.40022463496922</c:v>
                </c:pt>
                <c:pt idx="21">
                  <c:v>252.56458255335042</c:v>
                </c:pt>
                <c:pt idx="22">
                  <c:v>238.62223886184961</c:v>
                </c:pt>
                <c:pt idx="23">
                  <c:v>275.29015350056159</c:v>
                </c:pt>
                <c:pt idx="24">
                  <c:v>279.76413328341425</c:v>
                </c:pt>
                <c:pt idx="25">
                  <c:v>310.65518532384993</c:v>
                </c:pt>
                <c:pt idx="26">
                  <c:v>323.62411081991775</c:v>
                </c:pt>
                <c:pt idx="27">
                  <c:v>265.1628603519294</c:v>
                </c:pt>
                <c:pt idx="28">
                  <c:v>232.24260576563043</c:v>
                </c:pt>
                <c:pt idx="29">
                  <c:v>258.70460501684772</c:v>
                </c:pt>
                <c:pt idx="30">
                  <c:v>247.60389367278134</c:v>
                </c:pt>
                <c:pt idx="31">
                  <c:v>241.30288281542573</c:v>
                </c:pt>
                <c:pt idx="32">
                  <c:v>214.71359041557452</c:v>
                </c:pt>
                <c:pt idx="33">
                  <c:v>169.07525271433869</c:v>
                </c:pt>
                <c:pt idx="34">
                  <c:v>158.49868962935176</c:v>
                </c:pt>
                <c:pt idx="35">
                  <c:v>159.26619243728967</c:v>
                </c:pt>
                <c:pt idx="36">
                  <c:v>177.88094346686634</c:v>
                </c:pt>
                <c:pt idx="37">
                  <c:v>158.91052040434238</c:v>
                </c:pt>
                <c:pt idx="38">
                  <c:v>155.76563084986842</c:v>
                </c:pt>
                <c:pt idx="39">
                  <c:v>160.2957693747656</c:v>
                </c:pt>
                <c:pt idx="40">
                  <c:v>177.61138150505428</c:v>
                </c:pt>
                <c:pt idx="41">
                  <c:v>172.01422688131785</c:v>
                </c:pt>
                <c:pt idx="42">
                  <c:v>154.44402845376263</c:v>
                </c:pt>
                <c:pt idx="43">
                  <c:v>142.15649569449639</c:v>
                </c:pt>
                <c:pt idx="44">
                  <c:v>134.23811306626732</c:v>
                </c:pt>
                <c:pt idx="45">
                  <c:v>146.76151254211908</c:v>
                </c:pt>
                <c:pt idx="46">
                  <c:v>160.59528266566818</c:v>
                </c:pt>
                <c:pt idx="47">
                  <c:v>158.217895919131</c:v>
                </c:pt>
                <c:pt idx="48">
                  <c:v>161.73717708723402</c:v>
                </c:pt>
                <c:pt idx="49">
                  <c:v>146.46199925121681</c:v>
                </c:pt>
                <c:pt idx="50">
                  <c:v>141.84450268313978</c:v>
                </c:pt>
                <c:pt idx="51">
                  <c:v>145.35754399101461</c:v>
                </c:pt>
                <c:pt idx="52">
                  <c:v>141.78210408086858</c:v>
                </c:pt>
                <c:pt idx="53">
                  <c:v>134.36915013103695</c:v>
                </c:pt>
                <c:pt idx="54">
                  <c:v>171.09696742793002</c:v>
                </c:pt>
                <c:pt idx="55">
                  <c:v>207.39423436915013</c:v>
                </c:pt>
                <c:pt idx="56">
                  <c:v>215.06926244852113</c:v>
                </c:pt>
                <c:pt idx="57">
                  <c:v>207.66754024709849</c:v>
                </c:pt>
                <c:pt idx="58">
                  <c:v>201.47884687383058</c:v>
                </c:pt>
                <c:pt idx="59">
                  <c:v>228.07937102208911</c:v>
                </c:pt>
                <c:pt idx="60">
                  <c:v>239.42343691501407</c:v>
                </c:pt>
                <c:pt idx="61">
                  <c:v>248.5585922875328</c:v>
                </c:pt>
                <c:pt idx="62">
                  <c:v>221.02208910520449</c:v>
                </c:pt>
                <c:pt idx="63">
                  <c:v>231.82328715836763</c:v>
                </c:pt>
                <c:pt idx="64">
                  <c:v>212.72931486334653</c:v>
                </c:pt>
                <c:pt idx="65">
                  <c:v>212.72931486334653</c:v>
                </c:pt>
                <c:pt idx="66">
                  <c:v>197.34930737551517</c:v>
                </c:pt>
                <c:pt idx="67">
                  <c:v>215.23773867465371</c:v>
                </c:pt>
                <c:pt idx="68">
                  <c:v>201.82703107450433</c:v>
                </c:pt>
                <c:pt idx="69">
                  <c:v>190.39685511044553</c:v>
                </c:pt>
                <c:pt idx="70">
                  <c:v>181.6735305129165</c:v>
                </c:pt>
                <c:pt idx="71">
                  <c:v>182.35866716585548</c:v>
                </c:pt>
                <c:pt idx="72">
                  <c:v>189.92886559341071</c:v>
                </c:pt>
                <c:pt idx="73">
                  <c:v>192.86783976038944</c:v>
                </c:pt>
                <c:pt idx="74">
                  <c:v>197.46911269187513</c:v>
                </c:pt>
                <c:pt idx="75">
                  <c:v>188.69337326843839</c:v>
                </c:pt>
                <c:pt idx="76">
                  <c:v>192.5683264694876</c:v>
                </c:pt>
                <c:pt idx="77">
                  <c:v>189.08648446274802</c:v>
                </c:pt>
                <c:pt idx="78">
                  <c:v>260.16473230999702</c:v>
                </c:pt>
                <c:pt idx="79">
                  <c:v>263.45937850992141</c:v>
                </c:pt>
                <c:pt idx="80">
                  <c:v>268.21415200299384</c:v>
                </c:pt>
                <c:pt idx="81">
                  <c:v>258.36915013103732</c:v>
                </c:pt>
                <c:pt idx="82">
                  <c:v>256.47323099962563</c:v>
                </c:pt>
                <c:pt idx="83">
                  <c:v>240.80868588543669</c:v>
                </c:pt>
                <c:pt idx="84">
                  <c:v>229.85773118682141</c:v>
                </c:pt>
                <c:pt idx="85">
                  <c:v>223.02508423811253</c:v>
                </c:pt>
                <c:pt idx="86">
                  <c:v>213.85248970423112</c:v>
                </c:pt>
                <c:pt idx="87">
                  <c:v>210.52040434294281</c:v>
                </c:pt>
                <c:pt idx="88">
                  <c:v>208.20666417072204</c:v>
                </c:pt>
                <c:pt idx="89">
                  <c:v>203.93111194309247</c:v>
                </c:pt>
                <c:pt idx="90">
                  <c:v>198.14676151254159</c:v>
                </c:pt>
                <c:pt idx="91">
                  <c:v>191.82328715836766</c:v>
                </c:pt>
                <c:pt idx="92">
                  <c:v>195.58217895919171</c:v>
                </c:pt>
                <c:pt idx="93">
                  <c:v>207.84350430550353</c:v>
                </c:pt>
              </c:numCache>
            </c:numRef>
          </c:val>
          <c:smooth val="1"/>
        </c:ser>
        <c:ser>
          <c:idx val="4"/>
          <c:order val="1"/>
          <c:tx>
            <c:strRef>
              <c:f>DATA!$F$3</c:f>
              <c:strCache>
                <c:ptCount val="1"/>
                <c:pt idx="0">
                  <c:v>Maize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DATA!$J$4:$J$97</c:f>
              <c:numCache>
                <c:formatCode>mmm\-yy</c:formatCode>
                <c:ptCount val="94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</c:numCache>
            </c:numRef>
          </c:cat>
          <c:val>
            <c:numRef>
              <c:f>DATA!$L$4:$L$97</c:f>
              <c:numCache>
                <c:formatCode>0.0</c:formatCode>
                <c:ptCount val="94"/>
                <c:pt idx="0" formatCode="0.00">
                  <c:v>100</c:v>
                </c:pt>
                <c:pt idx="1">
                  <c:v>105.783910745743</c:v>
                </c:pt>
                <c:pt idx="2">
                  <c:v>106.25954198473282</c:v>
                </c:pt>
                <c:pt idx="3">
                  <c:v>112.03758073987082</c:v>
                </c:pt>
                <c:pt idx="4">
                  <c:v>100.43947213894961</c:v>
                </c:pt>
                <c:pt idx="5">
                  <c:v>112.81268349970642</c:v>
                </c:pt>
                <c:pt idx="6">
                  <c:v>113.79917792131562</c:v>
                </c:pt>
                <c:pt idx="7">
                  <c:v>107.39870816206653</c:v>
                </c:pt>
                <c:pt idx="8">
                  <c:v>114.73869641808574</c:v>
                </c:pt>
                <c:pt idx="9">
                  <c:v>144.53904873752202</c:v>
                </c:pt>
                <c:pt idx="10">
                  <c:v>165.5901350557844</c:v>
                </c:pt>
                <c:pt idx="11">
                  <c:v>175.83088667058141</c:v>
                </c:pt>
                <c:pt idx="12">
                  <c:v>182.03170874926599</c:v>
                </c:pt>
                <c:pt idx="13">
                  <c:v>194.42160892542614</c:v>
                </c:pt>
                <c:pt idx="14">
                  <c:v>188.09160305343551</c:v>
                </c:pt>
                <c:pt idx="15">
                  <c:v>171.43276570757482</c:v>
                </c:pt>
                <c:pt idx="16">
                  <c:v>174.92660011744007</c:v>
                </c:pt>
                <c:pt idx="17">
                  <c:v>178.03875513799179</c:v>
                </c:pt>
                <c:pt idx="18">
                  <c:v>154.46271285965992</c:v>
                </c:pt>
                <c:pt idx="19">
                  <c:v>155.34938344098649</c:v>
                </c:pt>
                <c:pt idx="20">
                  <c:v>166.3828537874345</c:v>
                </c:pt>
                <c:pt idx="21">
                  <c:v>168.23253082795065</c:v>
                </c:pt>
                <c:pt idx="22">
                  <c:v>179.80035231943668</c:v>
                </c:pt>
                <c:pt idx="23">
                  <c:v>200.88079859072226</c:v>
                </c:pt>
                <c:pt idx="24">
                  <c:v>229.97651203758073</c:v>
                </c:pt>
                <c:pt idx="25">
                  <c:v>243.57017028772754</c:v>
                </c:pt>
                <c:pt idx="26">
                  <c:v>256.72342924251177</c:v>
                </c:pt>
                <c:pt idx="27">
                  <c:v>277.04051673517324</c:v>
                </c:pt>
                <c:pt idx="28">
                  <c:v>282.84204345273048</c:v>
                </c:pt>
                <c:pt idx="29">
                  <c:v>335.73106283029864</c:v>
                </c:pt>
                <c:pt idx="30">
                  <c:v>306.84086905460958</c:v>
                </c:pt>
                <c:pt idx="31">
                  <c:v>258.17968291250736</c:v>
                </c:pt>
                <c:pt idx="32">
                  <c:v>254.16911332941831</c:v>
                </c:pt>
                <c:pt idx="33">
                  <c:v>191.61479741632411</c:v>
                </c:pt>
                <c:pt idx="34">
                  <c:v>169.55372871403404</c:v>
                </c:pt>
                <c:pt idx="35">
                  <c:v>169.81796829125034</c:v>
                </c:pt>
                <c:pt idx="36">
                  <c:v>186.35349383440987</c:v>
                </c:pt>
                <c:pt idx="37">
                  <c:v>169.289489136817</c:v>
                </c:pt>
                <c:pt idx="38">
                  <c:v>177.48091603053501</c:v>
                </c:pt>
                <c:pt idx="39">
                  <c:v>181.7968291250734</c:v>
                </c:pt>
                <c:pt idx="40">
                  <c:v>197.67469172049312</c:v>
                </c:pt>
                <c:pt idx="41">
                  <c:v>194.12800939518507</c:v>
                </c:pt>
                <c:pt idx="42">
                  <c:v>156.82912507339989</c:v>
                </c:pt>
                <c:pt idx="43">
                  <c:v>150.79271873164998</c:v>
                </c:pt>
                <c:pt idx="44">
                  <c:v>148.79624192601293</c:v>
                </c:pt>
                <c:pt idx="45">
                  <c:v>172.07281268350002</c:v>
                </c:pt>
                <c:pt idx="46">
                  <c:v>181.5325895478567</c:v>
                </c:pt>
                <c:pt idx="47">
                  <c:v>183.85202583675866</c:v>
                </c:pt>
                <c:pt idx="48">
                  <c:v>189.31297709923663</c:v>
                </c:pt>
                <c:pt idx="49">
                  <c:v>170.40516735173227</c:v>
                </c:pt>
                <c:pt idx="50">
                  <c:v>169.85711489528347</c:v>
                </c:pt>
                <c:pt idx="51">
                  <c:v>167.82149148561479</c:v>
                </c:pt>
                <c:pt idx="52">
                  <c:v>170.2290076335874</c:v>
                </c:pt>
                <c:pt idx="53">
                  <c:v>163.32941867293076</c:v>
                </c:pt>
                <c:pt idx="54">
                  <c:v>178.32061068702356</c:v>
                </c:pt>
                <c:pt idx="55">
                  <c:v>198.97240164415732</c:v>
                </c:pt>
                <c:pt idx="56">
                  <c:v>228.86083382266625</c:v>
                </c:pt>
                <c:pt idx="57">
                  <c:v>253.57604227833232</c:v>
                </c:pt>
                <c:pt idx="58">
                  <c:v>256.10687022900771</c:v>
                </c:pt>
                <c:pt idx="59">
                  <c:v>277.98003523194359</c:v>
                </c:pt>
                <c:pt idx="60">
                  <c:v>298.88432178508515</c:v>
                </c:pt>
                <c:pt idx="61">
                  <c:v>329.62419260129184</c:v>
                </c:pt>
                <c:pt idx="62">
                  <c:v>323.37052260716382</c:v>
                </c:pt>
                <c:pt idx="63">
                  <c:v>351.12155020551899</c:v>
                </c:pt>
                <c:pt idx="64">
                  <c:v>319.84732824427374</c:v>
                </c:pt>
                <c:pt idx="65">
                  <c:v>341.89665296535526</c:v>
                </c:pt>
                <c:pt idx="66">
                  <c:v>316.59424544920699</c:v>
                </c:pt>
                <c:pt idx="67">
                  <c:v>335.67234292425132</c:v>
                </c:pt>
                <c:pt idx="68">
                  <c:v>319.36582501467996</c:v>
                </c:pt>
                <c:pt idx="69">
                  <c:v>298.7962419260121</c:v>
                </c:pt>
                <c:pt idx="70">
                  <c:v>292.01409277745171</c:v>
                </c:pt>
                <c:pt idx="71">
                  <c:v>283.59365825014669</c:v>
                </c:pt>
                <c:pt idx="72">
                  <c:v>285.14386376981923</c:v>
                </c:pt>
                <c:pt idx="73">
                  <c:v>300.49911920140784</c:v>
                </c:pt>
                <c:pt idx="74">
                  <c:v>307.83323546682323</c:v>
                </c:pt>
                <c:pt idx="75">
                  <c:v>299.82384028185572</c:v>
                </c:pt>
                <c:pt idx="76">
                  <c:v>291.7498532002349</c:v>
                </c:pt>
                <c:pt idx="77">
                  <c:v>272.4603640634175</c:v>
                </c:pt>
                <c:pt idx="78">
                  <c:v>366.64709336465182</c:v>
                </c:pt>
                <c:pt idx="79">
                  <c:v>377.42219612448622</c:v>
                </c:pt>
                <c:pt idx="80">
                  <c:v>361.36230182031738</c:v>
                </c:pt>
                <c:pt idx="81">
                  <c:v>352.31943628890195</c:v>
                </c:pt>
                <c:pt idx="82">
                  <c:v>347.41045214327653</c:v>
                </c:pt>
                <c:pt idx="83">
                  <c:v>334.40986494421605</c:v>
                </c:pt>
                <c:pt idx="84">
                  <c:v>333.20610687022804</c:v>
                </c:pt>
                <c:pt idx="85">
                  <c:v>332.70698766881969</c:v>
                </c:pt>
                <c:pt idx="86">
                  <c:v>339.72401644157185</c:v>
                </c:pt>
                <c:pt idx="87">
                  <c:v>303.40575455079193</c:v>
                </c:pt>
                <c:pt idx="88">
                  <c:v>315.23194362888927</c:v>
                </c:pt>
                <c:pt idx="89">
                  <c:v>312.6541397533764</c:v>
                </c:pt>
                <c:pt idx="90">
                  <c:v>284.46858485026399</c:v>
                </c:pt>
                <c:pt idx="91">
                  <c:v>226.04815032295949</c:v>
                </c:pt>
                <c:pt idx="92">
                  <c:v>221.57956547269518</c:v>
                </c:pt>
                <c:pt idx="93">
                  <c:v>206.45918966529661</c:v>
                </c:pt>
              </c:numCache>
            </c:numRef>
          </c:val>
          <c:smooth val="1"/>
        </c:ser>
        <c:ser>
          <c:idx val="5"/>
          <c:order val="2"/>
          <c:tx>
            <c:strRef>
              <c:f>DATA!$G$3</c:f>
              <c:strCache>
                <c:ptCount val="1"/>
                <c:pt idx="0">
                  <c:v>Rice</c:v>
                </c:pt>
              </c:strCache>
            </c:strRef>
          </c:tx>
          <c:spPr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DATA!$J$4:$J$97</c:f>
              <c:numCache>
                <c:formatCode>mmm\-yy</c:formatCode>
                <c:ptCount val="94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</c:numCache>
            </c:numRef>
          </c:cat>
          <c:val>
            <c:numRef>
              <c:f>DATA!$M$4:$M$97</c:f>
              <c:numCache>
                <c:formatCode>0.0</c:formatCode>
                <c:ptCount val="94"/>
                <c:pt idx="0" formatCode="0.00">
                  <c:v>100</c:v>
                </c:pt>
                <c:pt idx="1">
                  <c:v>102.9049295774648</c:v>
                </c:pt>
                <c:pt idx="2">
                  <c:v>104.1549295774646</c:v>
                </c:pt>
                <c:pt idx="3">
                  <c:v>105.1056338028167</c:v>
                </c:pt>
                <c:pt idx="4">
                  <c:v>99.387470657276978</c:v>
                </c:pt>
                <c:pt idx="5">
                  <c:v>107.53521126760563</c:v>
                </c:pt>
                <c:pt idx="6">
                  <c:v>109.24295774647888</c:v>
                </c:pt>
                <c:pt idx="7">
                  <c:v>110.56338028169014</c:v>
                </c:pt>
                <c:pt idx="8">
                  <c:v>110.12323943661953</c:v>
                </c:pt>
                <c:pt idx="9">
                  <c:v>108.97887323943638</c:v>
                </c:pt>
                <c:pt idx="10">
                  <c:v>105.89788732394365</c:v>
                </c:pt>
                <c:pt idx="11">
                  <c:v>108.9436619718313</c:v>
                </c:pt>
                <c:pt idx="12">
                  <c:v>110.68075117370853</c:v>
                </c:pt>
                <c:pt idx="13">
                  <c:v>111.17957746478842</c:v>
                </c:pt>
                <c:pt idx="14">
                  <c:v>114.43661971831011</c:v>
                </c:pt>
                <c:pt idx="15">
                  <c:v>113.46830985915473</c:v>
                </c:pt>
                <c:pt idx="16">
                  <c:v>112.85211267605607</c:v>
                </c:pt>
                <c:pt idx="17">
                  <c:v>114.50704225352079</c:v>
                </c:pt>
                <c:pt idx="18">
                  <c:v>117.0774647887326</c:v>
                </c:pt>
                <c:pt idx="19">
                  <c:v>116.76056338028172</c:v>
                </c:pt>
                <c:pt idx="20">
                  <c:v>116.19718309859155</c:v>
                </c:pt>
                <c:pt idx="21">
                  <c:v>117.6056338028167</c:v>
                </c:pt>
                <c:pt idx="22">
                  <c:v>125</c:v>
                </c:pt>
                <c:pt idx="23">
                  <c:v>133.56807511737088</c:v>
                </c:pt>
                <c:pt idx="24">
                  <c:v>136.17957746478794</c:v>
                </c:pt>
                <c:pt idx="25">
                  <c:v>165.91549295774649</c:v>
                </c:pt>
                <c:pt idx="26">
                  <c:v>233.62676056338015</c:v>
                </c:pt>
                <c:pt idx="27">
                  <c:v>332.8345070422526</c:v>
                </c:pt>
                <c:pt idx="28">
                  <c:v>356.05633802816823</c:v>
                </c:pt>
                <c:pt idx="29">
                  <c:v>296.65492957746488</c:v>
                </c:pt>
                <c:pt idx="30">
                  <c:v>280.72183098591529</c:v>
                </c:pt>
                <c:pt idx="31">
                  <c:v>263.8732394366188</c:v>
                </c:pt>
                <c:pt idx="32">
                  <c:v>254.22535211267606</c:v>
                </c:pt>
                <c:pt idx="33">
                  <c:v>220.07042253521126</c:v>
                </c:pt>
                <c:pt idx="34">
                  <c:v>198.32746478873241</c:v>
                </c:pt>
                <c:pt idx="35">
                  <c:v>196.12676056338015</c:v>
                </c:pt>
                <c:pt idx="36">
                  <c:v>216.63732394366201</c:v>
                </c:pt>
                <c:pt idx="37">
                  <c:v>217.51760563380202</c:v>
                </c:pt>
                <c:pt idx="38">
                  <c:v>220.15845070422534</c:v>
                </c:pt>
                <c:pt idx="39">
                  <c:v>219.60093896713624</c:v>
                </c:pt>
                <c:pt idx="40">
                  <c:v>198.59154929577466</c:v>
                </c:pt>
                <c:pt idx="41">
                  <c:v>198.76760563380202</c:v>
                </c:pt>
                <c:pt idx="42">
                  <c:v>202.58215962441321</c:v>
                </c:pt>
                <c:pt idx="43">
                  <c:v>202.81690140845069</c:v>
                </c:pt>
                <c:pt idx="44">
                  <c:v>211.79577464788676</c:v>
                </c:pt>
                <c:pt idx="45">
                  <c:v>199.29577464788679</c:v>
                </c:pt>
                <c:pt idx="46">
                  <c:v>203.40375586854407</c:v>
                </c:pt>
                <c:pt idx="47">
                  <c:v>214.3485915492958</c:v>
                </c:pt>
                <c:pt idx="48">
                  <c:v>210.7394366197183</c:v>
                </c:pt>
                <c:pt idx="49">
                  <c:v>205.72183098591594</c:v>
                </c:pt>
                <c:pt idx="50">
                  <c:v>189.90610328638499</c:v>
                </c:pt>
                <c:pt idx="51">
                  <c:v>178.30985915492957</c:v>
                </c:pt>
                <c:pt idx="52">
                  <c:v>166.72535211267606</c:v>
                </c:pt>
                <c:pt idx="53">
                  <c:v>160.21126760563419</c:v>
                </c:pt>
                <c:pt idx="54">
                  <c:v>165.77464788732433</c:v>
                </c:pt>
                <c:pt idx="55">
                  <c:v>172.30046948356807</c:v>
                </c:pt>
                <c:pt idx="56">
                  <c:v>181.95422535211267</c:v>
                </c:pt>
                <c:pt idx="57">
                  <c:v>187.5</c:v>
                </c:pt>
                <c:pt idx="58">
                  <c:v>191.28521126760563</c:v>
                </c:pt>
                <c:pt idx="59">
                  <c:v>188.2394366197183</c:v>
                </c:pt>
                <c:pt idx="60">
                  <c:v>185.7394366197183</c:v>
                </c:pt>
                <c:pt idx="61">
                  <c:v>188.90845070422534</c:v>
                </c:pt>
                <c:pt idx="62">
                  <c:v>180.80985915492957</c:v>
                </c:pt>
                <c:pt idx="63">
                  <c:v>176.05633802816942</c:v>
                </c:pt>
                <c:pt idx="64">
                  <c:v>177.11267605633802</c:v>
                </c:pt>
                <c:pt idx="65">
                  <c:v>180.80985915492957</c:v>
                </c:pt>
                <c:pt idx="66">
                  <c:v>191.40845070422537</c:v>
                </c:pt>
                <c:pt idx="67">
                  <c:v>205.54577464788676</c:v>
                </c:pt>
                <c:pt idx="68">
                  <c:v>215.8450704225352</c:v>
                </c:pt>
                <c:pt idx="69">
                  <c:v>212.55868544600941</c:v>
                </c:pt>
                <c:pt idx="70">
                  <c:v>214.43661971830986</c:v>
                </c:pt>
                <c:pt idx="71">
                  <c:v>202.25352112675998</c:v>
                </c:pt>
                <c:pt idx="72">
                  <c:v>188.26291079812165</c:v>
                </c:pt>
                <c:pt idx="73">
                  <c:v>193.92605633802827</c:v>
                </c:pt>
                <c:pt idx="74">
                  <c:v>204.01408450704173</c:v>
                </c:pt>
                <c:pt idx="75">
                  <c:v>206.57276995305165</c:v>
                </c:pt>
                <c:pt idx="76">
                  <c:v>216.66666666666652</c:v>
                </c:pt>
                <c:pt idx="77">
                  <c:v>213.8497652582156</c:v>
                </c:pt>
                <c:pt idx="78">
                  <c:v>202.3474178403761</c:v>
                </c:pt>
                <c:pt idx="79">
                  <c:v>204.4600938967136</c:v>
                </c:pt>
                <c:pt idx="80">
                  <c:v>207.04225352112621</c:v>
                </c:pt>
                <c:pt idx="81">
                  <c:v>207.13028169014029</c:v>
                </c:pt>
                <c:pt idx="82">
                  <c:v>206.40845070422537</c:v>
                </c:pt>
                <c:pt idx="83">
                  <c:v>198.67957746478794</c:v>
                </c:pt>
                <c:pt idx="84">
                  <c:v>202.46478873239434</c:v>
                </c:pt>
                <c:pt idx="85">
                  <c:v>201.99530516431918</c:v>
                </c:pt>
                <c:pt idx="86">
                  <c:v>198.52112676056367</c:v>
                </c:pt>
                <c:pt idx="87">
                  <c:v>195.07042253521126</c:v>
                </c:pt>
                <c:pt idx="88">
                  <c:v>194.1549295774652</c:v>
                </c:pt>
                <c:pt idx="89">
                  <c:v>191.72535211267606</c:v>
                </c:pt>
                <c:pt idx="90">
                  <c:v>189.17253521126713</c:v>
                </c:pt>
                <c:pt idx="91">
                  <c:v>173.32746478873241</c:v>
                </c:pt>
                <c:pt idx="92">
                  <c:v>165.49295774647888</c:v>
                </c:pt>
                <c:pt idx="93">
                  <c:v>160.12323943662011</c:v>
                </c:pt>
              </c:numCache>
            </c:numRef>
          </c:val>
          <c:smooth val="1"/>
        </c:ser>
        <c:ser>
          <c:idx val="6"/>
          <c:order val="3"/>
          <c:tx>
            <c:strRef>
              <c:f>DATA!$H$3</c:f>
              <c:strCache>
                <c:ptCount val="1"/>
                <c:pt idx="0">
                  <c:v>Soybean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DATA!$J$4:$J$97</c:f>
              <c:numCache>
                <c:formatCode>mmm\-yy</c:formatCode>
                <c:ptCount val="94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</c:numCache>
            </c:numRef>
          </c:cat>
          <c:val>
            <c:numRef>
              <c:f>DATA!$N$4:$N$97</c:f>
              <c:numCache>
                <c:formatCode>0.0</c:formatCode>
                <c:ptCount val="94"/>
                <c:pt idx="0" formatCode="0.00">
                  <c:v>100</c:v>
                </c:pt>
                <c:pt idx="1">
                  <c:v>101.40996663437774</c:v>
                </c:pt>
                <c:pt idx="2">
                  <c:v>99.649122807017562</c:v>
                </c:pt>
                <c:pt idx="3">
                  <c:v>98.062641265741036</c:v>
                </c:pt>
                <c:pt idx="4">
                  <c:v>101.41674509992512</c:v>
                </c:pt>
                <c:pt idx="5">
                  <c:v>102.30115165213647</c:v>
                </c:pt>
                <c:pt idx="6">
                  <c:v>101.49607146701109</c:v>
                </c:pt>
                <c:pt idx="7">
                  <c:v>95.511785598966753</c:v>
                </c:pt>
                <c:pt idx="8">
                  <c:v>93.750941771606918</c:v>
                </c:pt>
                <c:pt idx="9">
                  <c:v>103.21816811968552</c:v>
                </c:pt>
                <c:pt idx="10">
                  <c:v>113.87364115810966</c:v>
                </c:pt>
                <c:pt idx="11">
                  <c:v>114.81218383381768</c:v>
                </c:pt>
                <c:pt idx="12">
                  <c:v>120.61134431169928</c:v>
                </c:pt>
                <c:pt idx="13">
                  <c:v>130.50263696050001</c:v>
                </c:pt>
                <c:pt idx="14">
                  <c:v>129.83747712840432</c:v>
                </c:pt>
                <c:pt idx="15">
                  <c:v>126.77860294909051</c:v>
                </c:pt>
                <c:pt idx="16">
                  <c:v>132.96738779464002</c:v>
                </c:pt>
                <c:pt idx="17">
                  <c:v>143.12345280378858</c:v>
                </c:pt>
                <c:pt idx="18">
                  <c:v>148.25099558712733</c:v>
                </c:pt>
                <c:pt idx="19">
                  <c:v>145.25885265310515</c:v>
                </c:pt>
                <c:pt idx="20">
                  <c:v>163.69604994080294</c:v>
                </c:pt>
                <c:pt idx="21">
                  <c:v>168.08739640512405</c:v>
                </c:pt>
                <c:pt idx="22">
                  <c:v>182.63696049940762</c:v>
                </c:pt>
                <c:pt idx="23">
                  <c:v>200.71036486922776</c:v>
                </c:pt>
                <c:pt idx="24">
                  <c:v>217.0702830696373</c:v>
                </c:pt>
                <c:pt idx="25">
                  <c:v>239.09589925734585</c:v>
                </c:pt>
                <c:pt idx="26">
                  <c:v>226.64227029742042</c:v>
                </c:pt>
                <c:pt idx="27">
                  <c:v>228.0378861263583</c:v>
                </c:pt>
                <c:pt idx="28">
                  <c:v>232.53471101065549</c:v>
                </c:pt>
                <c:pt idx="29">
                  <c:v>263.97589064686258</c:v>
                </c:pt>
                <c:pt idx="30">
                  <c:v>265.084490367022</c:v>
                </c:pt>
                <c:pt idx="31">
                  <c:v>221.16026261973954</c:v>
                </c:pt>
                <c:pt idx="32">
                  <c:v>214.29340221719943</c:v>
                </c:pt>
                <c:pt idx="33">
                  <c:v>157.91626305026369</c:v>
                </c:pt>
                <c:pt idx="34">
                  <c:v>151.23237541707027</c:v>
                </c:pt>
                <c:pt idx="35">
                  <c:v>148.85372941556403</c:v>
                </c:pt>
                <c:pt idx="36">
                  <c:v>172.77795716284521</c:v>
                </c:pt>
                <c:pt idx="37">
                  <c:v>159.01409966634321</c:v>
                </c:pt>
                <c:pt idx="38">
                  <c:v>156.30179743838121</c:v>
                </c:pt>
                <c:pt idx="39">
                  <c:v>176.24582929716885</c:v>
                </c:pt>
                <c:pt idx="40">
                  <c:v>196.88731030029152</c:v>
                </c:pt>
                <c:pt idx="41">
                  <c:v>208.84727155311597</c:v>
                </c:pt>
                <c:pt idx="42">
                  <c:v>190.66193090087182</c:v>
                </c:pt>
                <c:pt idx="43">
                  <c:v>191.29264879991391</c:v>
                </c:pt>
                <c:pt idx="44">
                  <c:v>164.13733720805081</c:v>
                </c:pt>
                <c:pt idx="45">
                  <c:v>165.68291895382674</c:v>
                </c:pt>
                <c:pt idx="46">
                  <c:v>173.54429017328599</c:v>
                </c:pt>
                <c:pt idx="47">
                  <c:v>176.13819825637714</c:v>
                </c:pt>
                <c:pt idx="48">
                  <c:v>173.74520144943136</c:v>
                </c:pt>
                <c:pt idx="49">
                  <c:v>161.64029706167258</c:v>
                </c:pt>
                <c:pt idx="50">
                  <c:v>163.01079898109282</c:v>
                </c:pt>
                <c:pt idx="51">
                  <c:v>169.06683887633201</c:v>
                </c:pt>
                <c:pt idx="52">
                  <c:v>162.65202884511962</c:v>
                </c:pt>
                <c:pt idx="53">
                  <c:v>163.60994510816869</c:v>
                </c:pt>
                <c:pt idx="54">
                  <c:v>174.87030459584506</c:v>
                </c:pt>
                <c:pt idx="55">
                  <c:v>178.33387148853731</c:v>
                </c:pt>
                <c:pt idx="56">
                  <c:v>182.89742761812585</c:v>
                </c:pt>
                <c:pt idx="57">
                  <c:v>199.84931654289107</c:v>
                </c:pt>
                <c:pt idx="58">
                  <c:v>214.22882359272421</c:v>
                </c:pt>
                <c:pt idx="59">
                  <c:v>227.83338714885377</c:v>
                </c:pt>
                <c:pt idx="60">
                  <c:v>239.99569475836785</c:v>
                </c:pt>
                <c:pt idx="61">
                  <c:v>240.36164029706168</c:v>
                </c:pt>
                <c:pt idx="62">
                  <c:v>234.85093100850287</c:v>
                </c:pt>
                <c:pt idx="63">
                  <c:v>237.33075018835433</c:v>
                </c:pt>
                <c:pt idx="64">
                  <c:v>229.21106447099345</c:v>
                </c:pt>
                <c:pt idx="65">
                  <c:v>234.85093100850287</c:v>
                </c:pt>
                <c:pt idx="66">
                  <c:v>234.01571413195509</c:v>
                </c:pt>
                <c:pt idx="67">
                  <c:v>234.33430201270085</c:v>
                </c:pt>
                <c:pt idx="68">
                  <c:v>228.84942417393179</c:v>
                </c:pt>
                <c:pt idx="69">
                  <c:v>209.12711225917553</c:v>
                </c:pt>
                <c:pt idx="70">
                  <c:v>200.33365622645525</c:v>
                </c:pt>
                <c:pt idx="71">
                  <c:v>197.49865461199008</c:v>
                </c:pt>
                <c:pt idx="72">
                  <c:v>205.59681412119207</c:v>
                </c:pt>
                <c:pt idx="73">
                  <c:v>215.60650091486372</c:v>
                </c:pt>
                <c:pt idx="74">
                  <c:v>234.29986007964638</c:v>
                </c:pt>
                <c:pt idx="75">
                  <c:v>250.31751157033688</c:v>
                </c:pt>
                <c:pt idx="76">
                  <c:v>243.93499085136153</c:v>
                </c:pt>
                <c:pt idx="77">
                  <c:v>240.61995479496147</c:v>
                </c:pt>
                <c:pt idx="78">
                  <c:v>288.60187278010983</c:v>
                </c:pt>
                <c:pt idx="79">
                  <c:v>291.64783123452935</c:v>
                </c:pt>
                <c:pt idx="80">
                  <c:v>288.06371757614869</c:v>
                </c:pt>
                <c:pt idx="81">
                  <c:v>265.59035625874378</c:v>
                </c:pt>
                <c:pt idx="82">
                  <c:v>248.62770422989948</c:v>
                </c:pt>
                <c:pt idx="83">
                  <c:v>250.69422021310945</c:v>
                </c:pt>
                <c:pt idx="84">
                  <c:v>244.70993434506511</c:v>
                </c:pt>
                <c:pt idx="85">
                  <c:v>250.24216984178236</c:v>
                </c:pt>
                <c:pt idx="86">
                  <c:v>251.40458508233775</c:v>
                </c:pt>
                <c:pt idx="87">
                  <c:v>242.54655042514167</c:v>
                </c:pt>
                <c:pt idx="88">
                  <c:v>255.34388117533098</c:v>
                </c:pt>
                <c:pt idx="89">
                  <c:v>262.72737057367323</c:v>
                </c:pt>
                <c:pt idx="90">
                  <c:v>257.9593154665788</c:v>
                </c:pt>
                <c:pt idx="91">
                  <c:v>232.28500699601759</c:v>
                </c:pt>
                <c:pt idx="92">
                  <c:v>238.30588741793196</c:v>
                </c:pt>
                <c:pt idx="93">
                  <c:v>221.84910128080938</c:v>
                </c:pt>
              </c:numCache>
            </c:numRef>
          </c:val>
          <c:smooth val="1"/>
        </c:ser>
        <c:ser>
          <c:idx val="1"/>
          <c:order val="4"/>
          <c:tx>
            <c:strRef>
              <c:f>DATA!$C$3</c:f>
              <c:strCache>
                <c:ptCount val="1"/>
                <c:pt idx="0">
                  <c:v>Palm Oil</c:v>
                </c:pt>
              </c:strCache>
            </c:strRef>
          </c:tx>
          <c:spPr>
            <a:ln w="3810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DATA!$J$4:$J$97</c:f>
              <c:numCache>
                <c:formatCode>mmm\-yy</c:formatCode>
                <c:ptCount val="94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</c:numCache>
            </c:numRef>
          </c:cat>
          <c:val>
            <c:numRef>
              <c:f>DATA!$O$4:$O$97</c:f>
              <c:numCache>
                <c:formatCode>0.0</c:formatCode>
                <c:ptCount val="94"/>
                <c:pt idx="0" formatCode="0.00">
                  <c:v>100</c:v>
                </c:pt>
                <c:pt idx="1">
                  <c:v>102.57613314447588</c:v>
                </c:pt>
                <c:pt idx="2">
                  <c:v>101.00566572237962</c:v>
                </c:pt>
                <c:pt idx="3">
                  <c:v>100.5223087818695</c:v>
                </c:pt>
                <c:pt idx="4">
                  <c:v>100.43447814877295</c:v>
                </c:pt>
                <c:pt idx="5">
                  <c:v>99.121813031161452</c:v>
                </c:pt>
                <c:pt idx="6">
                  <c:v>104.80701133144457</c:v>
                </c:pt>
                <c:pt idx="7">
                  <c:v>113.04886685552388</c:v>
                </c:pt>
                <c:pt idx="8">
                  <c:v>108.75354107648702</c:v>
                </c:pt>
                <c:pt idx="9">
                  <c:v>106.9405099150144</c:v>
                </c:pt>
                <c:pt idx="10">
                  <c:v>118.3693342776202</c:v>
                </c:pt>
                <c:pt idx="11">
                  <c:v>134.29178470254919</c:v>
                </c:pt>
                <c:pt idx="12">
                  <c:v>136.56161473087764</c:v>
                </c:pt>
                <c:pt idx="13">
                  <c:v>136.34915014164255</c:v>
                </c:pt>
                <c:pt idx="14">
                  <c:v>140.43201133144481</c:v>
                </c:pt>
                <c:pt idx="15">
                  <c:v>157.01133144475921</c:v>
                </c:pt>
                <c:pt idx="16">
                  <c:v>176.32790368272009</c:v>
                </c:pt>
                <c:pt idx="17">
                  <c:v>186.41643059490082</c:v>
                </c:pt>
                <c:pt idx="18">
                  <c:v>187.9868980169976</c:v>
                </c:pt>
                <c:pt idx="19">
                  <c:v>180.57365439093442</c:v>
                </c:pt>
                <c:pt idx="20">
                  <c:v>185.59667138810198</c:v>
                </c:pt>
                <c:pt idx="21">
                  <c:v>199.56621813031163</c:v>
                </c:pt>
                <c:pt idx="22">
                  <c:v>209.75212464589234</c:v>
                </c:pt>
                <c:pt idx="23">
                  <c:v>211.08356940509921</c:v>
                </c:pt>
                <c:pt idx="24">
                  <c:v>229.25814447592111</c:v>
                </c:pt>
                <c:pt idx="25">
                  <c:v>253.95715297450425</c:v>
                </c:pt>
                <c:pt idx="26">
                  <c:v>253.98371104815826</c:v>
                </c:pt>
                <c:pt idx="27">
                  <c:v>243.70573654390941</c:v>
                </c:pt>
                <c:pt idx="28">
                  <c:v>247.7549575070822</c:v>
                </c:pt>
                <c:pt idx="29">
                  <c:v>255.40014164305961</c:v>
                </c:pt>
                <c:pt idx="30">
                  <c:v>240.89943342776206</c:v>
                </c:pt>
                <c:pt idx="31">
                  <c:v>192.14589235127477</c:v>
                </c:pt>
                <c:pt idx="32">
                  <c:v>166.08829084041628</c:v>
                </c:pt>
                <c:pt idx="33">
                  <c:v>120.46742209631763</c:v>
                </c:pt>
                <c:pt idx="34">
                  <c:v>108.56055240793202</c:v>
                </c:pt>
                <c:pt idx="35">
                  <c:v>108.75531161473069</c:v>
                </c:pt>
                <c:pt idx="36">
                  <c:v>128.39943342776203</c:v>
                </c:pt>
                <c:pt idx="37">
                  <c:v>136.19865439093485</c:v>
                </c:pt>
                <c:pt idx="38">
                  <c:v>144.99822946175641</c:v>
                </c:pt>
                <c:pt idx="39">
                  <c:v>177.23087818696843</c:v>
                </c:pt>
                <c:pt idx="40">
                  <c:v>191.35977337110478</c:v>
                </c:pt>
                <c:pt idx="41">
                  <c:v>172.03434844192674</c:v>
                </c:pt>
                <c:pt idx="42">
                  <c:v>152.2237960339944</c:v>
                </c:pt>
                <c:pt idx="43">
                  <c:v>171.44121813031163</c:v>
                </c:pt>
                <c:pt idx="44">
                  <c:v>159.03859773371099</c:v>
                </c:pt>
                <c:pt idx="45">
                  <c:v>152.98866855524119</c:v>
                </c:pt>
                <c:pt idx="46">
                  <c:v>160.71175637393765</c:v>
                </c:pt>
                <c:pt idx="47">
                  <c:v>175.27443342776198</c:v>
                </c:pt>
                <c:pt idx="48">
                  <c:v>180.15816808309768</c:v>
                </c:pt>
                <c:pt idx="49">
                  <c:v>181.75460339943342</c:v>
                </c:pt>
                <c:pt idx="50">
                  <c:v>185.33994334277662</c:v>
                </c:pt>
                <c:pt idx="51">
                  <c:v>180.90651558073657</c:v>
                </c:pt>
                <c:pt idx="52">
                  <c:v>185.06550991501427</c:v>
                </c:pt>
                <c:pt idx="53">
                  <c:v>177.9833569405103</c:v>
                </c:pt>
                <c:pt idx="54">
                  <c:v>176.75637393767707</c:v>
                </c:pt>
                <c:pt idx="55">
                  <c:v>193.24539660056658</c:v>
                </c:pt>
                <c:pt idx="56">
                  <c:v>193.08604815864078</c:v>
                </c:pt>
                <c:pt idx="57">
                  <c:v>205.46742209631725</c:v>
                </c:pt>
                <c:pt idx="58">
                  <c:v>234.66713881019871</c:v>
                </c:pt>
                <c:pt idx="59">
                  <c:v>258.00283286118969</c:v>
                </c:pt>
                <c:pt idx="60">
                  <c:v>266.30665722379632</c:v>
                </c:pt>
                <c:pt idx="61">
                  <c:v>268.13031161473174</c:v>
                </c:pt>
                <c:pt idx="62">
                  <c:v>241.53682719546742</c:v>
                </c:pt>
                <c:pt idx="63">
                  <c:v>238.67563739376752</c:v>
                </c:pt>
                <c:pt idx="64">
                  <c:v>236.26062322946103</c:v>
                </c:pt>
                <c:pt idx="65">
                  <c:v>232.25920679886633</c:v>
                </c:pt>
                <c:pt idx="66">
                  <c:v>220.05665722379598</c:v>
                </c:pt>
                <c:pt idx="67">
                  <c:v>220.06610009442872</c:v>
                </c:pt>
                <c:pt idx="68">
                  <c:v>216.49433427762079</c:v>
                </c:pt>
                <c:pt idx="69">
                  <c:v>202.87712464589234</c:v>
                </c:pt>
                <c:pt idx="70">
                  <c:v>219.21033994334275</c:v>
                </c:pt>
                <c:pt idx="71">
                  <c:v>217.86827195467481</c:v>
                </c:pt>
                <c:pt idx="72">
                  <c:v>223.76947592067978</c:v>
                </c:pt>
                <c:pt idx="73">
                  <c:v>220.13101983002841</c:v>
                </c:pt>
                <c:pt idx="74">
                  <c:v>235.07790368271961</c:v>
                </c:pt>
                <c:pt idx="75">
                  <c:v>246.73335694050991</c:v>
                </c:pt>
                <c:pt idx="76">
                  <c:v>226.91218130311617</c:v>
                </c:pt>
                <c:pt idx="77">
                  <c:v>208.99433427762077</c:v>
                </c:pt>
                <c:pt idx="78">
                  <c:v>212.59737960339947</c:v>
                </c:pt>
                <c:pt idx="79">
                  <c:v>201.35446175637401</c:v>
                </c:pt>
                <c:pt idx="80">
                  <c:v>187.42917847025501</c:v>
                </c:pt>
                <c:pt idx="81">
                  <c:v>160.94192634560997</c:v>
                </c:pt>
                <c:pt idx="82">
                  <c:v>154.57507082152975</c:v>
                </c:pt>
                <c:pt idx="83">
                  <c:v>148.07896600566613</c:v>
                </c:pt>
                <c:pt idx="84">
                  <c:v>156.73689801699717</c:v>
                </c:pt>
                <c:pt idx="85">
                  <c:v>170.21954674220962</c:v>
                </c:pt>
                <c:pt idx="86">
                  <c:v>165.6515580736544</c:v>
                </c:pt>
                <c:pt idx="87">
                  <c:v>162.3583569405107</c:v>
                </c:pt>
                <c:pt idx="88">
                  <c:v>162.17422096317233</c:v>
                </c:pt>
                <c:pt idx="89">
                  <c:v>168.8031161473088</c:v>
                </c:pt>
                <c:pt idx="90">
                  <c:v>163.42953257790381</c:v>
                </c:pt>
                <c:pt idx="91">
                  <c:v>164.46175637393767</c:v>
                </c:pt>
                <c:pt idx="92">
                  <c:v>166.33321529745038</c:v>
                </c:pt>
                <c:pt idx="93">
                  <c:v>168.87393767705387</c:v>
                </c:pt>
              </c:numCache>
            </c:numRef>
          </c:val>
          <c:smooth val="1"/>
        </c:ser>
        <c:ser>
          <c:idx val="0"/>
          <c:order val="5"/>
          <c:tx>
            <c:strRef>
              <c:f>DATA!$B$3</c:f>
              <c:strCache>
                <c:ptCount val="1"/>
                <c:pt idx="0">
                  <c:v>Cotton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DATA!$J$4:$J$97</c:f>
              <c:numCache>
                <c:formatCode>mmm\-yy</c:formatCode>
                <c:ptCount val="94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</c:numCache>
            </c:numRef>
          </c:cat>
          <c:val>
            <c:numRef>
              <c:f>DATA!$P$4:$P$97</c:f>
              <c:numCache>
                <c:formatCode>0.0</c:formatCode>
                <c:ptCount val="94"/>
                <c:pt idx="0" formatCode="0.00">
                  <c:v>100</c:v>
                </c:pt>
                <c:pt idx="1">
                  <c:v>102.79989144201195</c:v>
                </c:pt>
                <c:pt idx="2">
                  <c:v>97.311380495748196</c:v>
                </c:pt>
                <c:pt idx="3">
                  <c:v>93.427718472950858</c:v>
                </c:pt>
                <c:pt idx="4">
                  <c:v>90.830849513869367</c:v>
                </c:pt>
                <c:pt idx="5">
                  <c:v>91.720644110728927</c:v>
                </c:pt>
                <c:pt idx="6">
                  <c:v>92.803510041613904</c:v>
                </c:pt>
                <c:pt idx="7">
                  <c:v>96.851818346299638</c:v>
                </c:pt>
                <c:pt idx="8">
                  <c:v>91.507146734213876</c:v>
                </c:pt>
                <c:pt idx="9">
                  <c:v>89.157770942645158</c:v>
                </c:pt>
                <c:pt idx="10">
                  <c:v>87.429889632712161</c:v>
                </c:pt>
                <c:pt idx="11">
                  <c:v>97.698570653157219</c:v>
                </c:pt>
                <c:pt idx="12">
                  <c:v>98.511850913696378</c:v>
                </c:pt>
                <c:pt idx="13">
                  <c:v>97.693142753753946</c:v>
                </c:pt>
                <c:pt idx="14">
                  <c:v>97.390989686991162</c:v>
                </c:pt>
                <c:pt idx="15">
                  <c:v>89.931246607562926</c:v>
                </c:pt>
                <c:pt idx="16">
                  <c:v>88.343586032205508</c:v>
                </c:pt>
                <c:pt idx="17">
                  <c:v>98.407816175140226</c:v>
                </c:pt>
                <c:pt idx="18">
                  <c:v>112.69223810385341</c:v>
                </c:pt>
                <c:pt idx="19">
                  <c:v>105.90555455038901</c:v>
                </c:pt>
                <c:pt idx="20">
                  <c:v>110.52560159218346</c:v>
                </c:pt>
                <c:pt idx="21">
                  <c:v>114.83173511850875</c:v>
                </c:pt>
                <c:pt idx="22">
                  <c:v>111.49629093540821</c:v>
                </c:pt>
                <c:pt idx="23">
                  <c:v>119.80730957119594</c:v>
                </c:pt>
                <c:pt idx="24">
                  <c:v>125.41613895422471</c:v>
                </c:pt>
                <c:pt idx="25">
                  <c:v>130.75809661660992</c:v>
                </c:pt>
                <c:pt idx="26">
                  <c:v>148.02484771726716</c:v>
                </c:pt>
                <c:pt idx="27">
                  <c:v>127.87226343405104</c:v>
                </c:pt>
                <c:pt idx="28">
                  <c:v>125.30848561606626</c:v>
                </c:pt>
                <c:pt idx="29">
                  <c:v>128.10747240817798</c:v>
                </c:pt>
                <c:pt idx="30">
                  <c:v>126.95856703455755</c:v>
                </c:pt>
                <c:pt idx="31">
                  <c:v>121.79482540256922</c:v>
                </c:pt>
                <c:pt idx="32">
                  <c:v>110.04613714492474</c:v>
                </c:pt>
                <c:pt idx="33">
                  <c:v>89.791930522887654</c:v>
                </c:pt>
                <c:pt idx="34">
                  <c:v>76.822869549484039</c:v>
                </c:pt>
                <c:pt idx="35">
                  <c:v>78.781436584041984</c:v>
                </c:pt>
                <c:pt idx="36">
                  <c:v>89.480730957119519</c:v>
                </c:pt>
                <c:pt idx="37">
                  <c:v>80.957119594717113</c:v>
                </c:pt>
                <c:pt idx="38">
                  <c:v>77.125927266148011</c:v>
                </c:pt>
                <c:pt idx="39">
                  <c:v>89.4020264157773</c:v>
                </c:pt>
                <c:pt idx="40">
                  <c:v>103.76334358603222</c:v>
                </c:pt>
                <c:pt idx="41">
                  <c:v>97.390085037090458</c:v>
                </c:pt>
                <c:pt idx="42">
                  <c:v>106.60756287316811</c:v>
                </c:pt>
                <c:pt idx="43">
                  <c:v>107.14673421385891</c:v>
                </c:pt>
                <c:pt idx="44">
                  <c:v>108.83842952777276</c:v>
                </c:pt>
                <c:pt idx="45">
                  <c:v>117.78541704360391</c:v>
                </c:pt>
                <c:pt idx="46">
                  <c:v>123.84204812737448</c:v>
                </c:pt>
                <c:pt idx="47">
                  <c:v>132.73475664917615</c:v>
                </c:pt>
                <c:pt idx="48">
                  <c:v>132.75435739702081</c:v>
                </c:pt>
                <c:pt idx="49">
                  <c:v>136.78758820336532</c:v>
                </c:pt>
                <c:pt idx="50">
                  <c:v>146.15523792292447</c:v>
                </c:pt>
                <c:pt idx="51">
                  <c:v>147.05084132440746</c:v>
                </c:pt>
                <c:pt idx="52">
                  <c:v>146.75683010674831</c:v>
                </c:pt>
                <c:pt idx="53">
                  <c:v>147.05084132440749</c:v>
                </c:pt>
                <c:pt idx="54">
                  <c:v>145.62330378143659</c:v>
                </c:pt>
                <c:pt idx="55">
                  <c:v>157.44074543151757</c:v>
                </c:pt>
                <c:pt idx="56">
                  <c:v>172.21367830649538</c:v>
                </c:pt>
                <c:pt idx="57">
                  <c:v>203.35806043061416</c:v>
                </c:pt>
                <c:pt idx="58">
                  <c:v>238.09028406006831</c:v>
                </c:pt>
                <c:pt idx="59">
                  <c:v>261.38954224715025</c:v>
                </c:pt>
                <c:pt idx="60">
                  <c:v>273.08214221096426</c:v>
                </c:pt>
                <c:pt idx="61">
                  <c:v>337.52035462276132</c:v>
                </c:pt>
                <c:pt idx="62">
                  <c:v>372.58006151619327</c:v>
                </c:pt>
                <c:pt idx="63">
                  <c:v>347.20101320788717</c:v>
                </c:pt>
                <c:pt idx="64">
                  <c:v>270.44508775104026</c:v>
                </c:pt>
                <c:pt idx="65">
                  <c:v>281.37325854894129</c:v>
                </c:pt>
                <c:pt idx="66">
                  <c:v>210.12122308666582</c:v>
                </c:pt>
                <c:pt idx="67">
                  <c:v>186.75592545684782</c:v>
                </c:pt>
                <c:pt idx="68">
                  <c:v>189.85706531572342</c:v>
                </c:pt>
                <c:pt idx="69">
                  <c:v>183.14184910439658</c:v>
                </c:pt>
                <c:pt idx="70">
                  <c:v>173.52089741270174</c:v>
                </c:pt>
                <c:pt idx="71">
                  <c:v>161.79120680296765</c:v>
                </c:pt>
                <c:pt idx="72">
                  <c:v>173.74705988782341</c:v>
                </c:pt>
                <c:pt idx="73">
                  <c:v>166.56866292744698</c:v>
                </c:pt>
                <c:pt idx="74">
                  <c:v>161.71159761172422</c:v>
                </c:pt>
                <c:pt idx="75">
                  <c:v>162.78722634340593</c:v>
                </c:pt>
                <c:pt idx="76">
                  <c:v>143.22869549484287</c:v>
                </c:pt>
                <c:pt idx="77">
                  <c:v>133.72534829021171</c:v>
                </c:pt>
                <c:pt idx="78">
                  <c:v>129.06187805319385</c:v>
                </c:pt>
                <c:pt idx="79">
                  <c:v>132.63524516012305</c:v>
                </c:pt>
                <c:pt idx="80">
                  <c:v>132.19648995838651</c:v>
                </c:pt>
                <c:pt idx="81">
                  <c:v>131.39135154695134</c:v>
                </c:pt>
                <c:pt idx="82">
                  <c:v>127.78722634340512</c:v>
                </c:pt>
                <c:pt idx="83">
                  <c:v>135.57083408720828</c:v>
                </c:pt>
                <c:pt idx="84">
                  <c:v>140.10313008865569</c:v>
                </c:pt>
                <c:pt idx="85">
                  <c:v>148.52542066220414</c:v>
                </c:pt>
                <c:pt idx="86">
                  <c:v>158.47204631807577</c:v>
                </c:pt>
                <c:pt idx="87">
                  <c:v>152.93106567758278</c:v>
                </c:pt>
                <c:pt idx="88">
                  <c:v>151.96309028405992</c:v>
                </c:pt>
                <c:pt idx="89">
                  <c:v>155.60430613352634</c:v>
                </c:pt>
                <c:pt idx="90">
                  <c:v>154.10711054821786</c:v>
                </c:pt>
                <c:pt idx="91">
                  <c:v>157.66600325673963</c:v>
                </c:pt>
                <c:pt idx="92">
                  <c:v>153.32006513479246</c:v>
                </c:pt>
                <c:pt idx="93">
                  <c:v>147.89668898136421</c:v>
                </c:pt>
              </c:numCache>
            </c:numRef>
          </c:val>
          <c:smooth val="1"/>
        </c:ser>
        <c:ser>
          <c:idx val="2"/>
          <c:order val="6"/>
          <c:tx>
            <c:strRef>
              <c:f>DATA!$D$3</c:f>
              <c:strCache>
                <c:ptCount val="1"/>
                <c:pt idx="0">
                  <c:v>Sugar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DATA!$J$4:$J$97</c:f>
              <c:numCache>
                <c:formatCode>mmm\-yy</c:formatCode>
                <c:ptCount val="94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</c:numCache>
            </c:numRef>
          </c:cat>
          <c:val>
            <c:numRef>
              <c:f>DATA!$Q$4:$Q$97</c:f>
              <c:numCache>
                <c:formatCode>0.0</c:formatCode>
                <c:ptCount val="94"/>
                <c:pt idx="0" formatCode="0.00">
                  <c:v>100</c:v>
                </c:pt>
                <c:pt idx="1">
                  <c:v>109.10332271278975</c:v>
                </c:pt>
                <c:pt idx="2">
                  <c:v>103.63222576240328</c:v>
                </c:pt>
                <c:pt idx="3">
                  <c:v>103.09512972234887</c:v>
                </c:pt>
                <c:pt idx="4">
                  <c:v>68.278114494246566</c:v>
                </c:pt>
                <c:pt idx="5">
                  <c:v>92.866029434076765</c:v>
                </c:pt>
                <c:pt idx="6">
                  <c:v>95.524199666211729</c:v>
                </c:pt>
                <c:pt idx="7">
                  <c:v>79.274768623881059</c:v>
                </c:pt>
                <c:pt idx="8">
                  <c:v>69.233803671673527</c:v>
                </c:pt>
                <c:pt idx="9">
                  <c:v>69.336974662418456</c:v>
                </c:pt>
                <c:pt idx="10">
                  <c:v>69.761796389015544</c:v>
                </c:pt>
                <c:pt idx="11">
                  <c:v>71.370050068274878</c:v>
                </c:pt>
                <c:pt idx="12">
                  <c:v>66.150811712941547</c:v>
                </c:pt>
                <c:pt idx="13">
                  <c:v>65.377029282354741</c:v>
                </c:pt>
                <c:pt idx="14">
                  <c:v>63.213472917614929</c:v>
                </c:pt>
                <c:pt idx="15">
                  <c:v>58.519192838719469</c:v>
                </c:pt>
                <c:pt idx="16">
                  <c:v>55.651646184190419</c:v>
                </c:pt>
                <c:pt idx="17">
                  <c:v>54.255803368229415</c:v>
                </c:pt>
                <c:pt idx="18">
                  <c:v>58.837809133666944</c:v>
                </c:pt>
                <c:pt idx="19">
                  <c:v>58.334091943559407</c:v>
                </c:pt>
                <c:pt idx="20">
                  <c:v>57.821271430738875</c:v>
                </c:pt>
                <c:pt idx="21">
                  <c:v>60.415718403884085</c:v>
                </c:pt>
                <c:pt idx="22">
                  <c:v>59.887725686542105</c:v>
                </c:pt>
                <c:pt idx="23">
                  <c:v>64.284630556819849</c:v>
                </c:pt>
                <c:pt idx="24">
                  <c:v>69.261113639812294</c:v>
                </c:pt>
                <c:pt idx="25">
                  <c:v>80.558337126383918</c:v>
                </c:pt>
                <c:pt idx="26">
                  <c:v>84.499064380721194</c:v>
                </c:pt>
                <c:pt idx="27">
                  <c:v>71.734182976786315</c:v>
                </c:pt>
                <c:pt idx="28">
                  <c:v>65.859505386132611</c:v>
                </c:pt>
                <c:pt idx="29">
                  <c:v>66.196328326505508</c:v>
                </c:pt>
                <c:pt idx="30">
                  <c:v>80.154756486117435</c:v>
                </c:pt>
                <c:pt idx="31">
                  <c:v>82.184797451069457</c:v>
                </c:pt>
                <c:pt idx="32">
                  <c:v>75.329995448338664</c:v>
                </c:pt>
                <c:pt idx="33">
                  <c:v>70.641784251251678</c:v>
                </c:pt>
                <c:pt idx="34">
                  <c:v>71.066605977848596</c:v>
                </c:pt>
                <c:pt idx="35">
                  <c:v>66.970110757093011</c:v>
                </c:pt>
                <c:pt idx="36">
                  <c:v>74.683659535730555</c:v>
                </c:pt>
                <c:pt idx="37">
                  <c:v>79.745106964041895</c:v>
                </c:pt>
                <c:pt idx="38">
                  <c:v>78.622363829464078</c:v>
                </c:pt>
                <c:pt idx="39">
                  <c:v>79.472007282657927</c:v>
                </c:pt>
                <c:pt idx="40">
                  <c:v>92.914580488545312</c:v>
                </c:pt>
                <c:pt idx="41">
                  <c:v>93.597329692004266</c:v>
                </c:pt>
                <c:pt idx="42">
                  <c:v>108.25671370050067</c:v>
                </c:pt>
                <c:pt idx="43">
                  <c:v>133.74298285540888</c:v>
                </c:pt>
                <c:pt idx="44">
                  <c:v>130.95129722348696</c:v>
                </c:pt>
                <c:pt idx="45">
                  <c:v>135.77302382036052</c:v>
                </c:pt>
                <c:pt idx="46">
                  <c:v>133.59126081019613</c:v>
                </c:pt>
                <c:pt idx="47">
                  <c:v>149.03656501289638</c:v>
                </c:pt>
                <c:pt idx="48">
                  <c:v>166.08506549334916</c:v>
                </c:pt>
                <c:pt idx="49">
                  <c:v>157.86678804430278</c:v>
                </c:pt>
                <c:pt idx="50">
                  <c:v>111.88995094320539</c:v>
                </c:pt>
                <c:pt idx="51">
                  <c:v>95.660749506903358</c:v>
                </c:pt>
                <c:pt idx="52">
                  <c:v>87.57396449704143</c:v>
                </c:pt>
                <c:pt idx="53">
                  <c:v>95.918676983765764</c:v>
                </c:pt>
                <c:pt idx="54">
                  <c:v>107.11576392049764</c:v>
                </c:pt>
                <c:pt idx="55">
                  <c:v>117.69079047185555</c:v>
                </c:pt>
                <c:pt idx="56">
                  <c:v>141.67804582005758</c:v>
                </c:pt>
                <c:pt idx="57">
                  <c:v>162.74313457745399</c:v>
                </c:pt>
                <c:pt idx="58">
                  <c:v>170.49006220603852</c:v>
                </c:pt>
                <c:pt idx="59">
                  <c:v>190.84205735093394</c:v>
                </c:pt>
                <c:pt idx="60">
                  <c:v>195.25109998482779</c:v>
                </c:pt>
                <c:pt idx="61">
                  <c:v>191.89804278561729</c:v>
                </c:pt>
                <c:pt idx="62">
                  <c:v>173.43346988317401</c:v>
                </c:pt>
                <c:pt idx="63">
                  <c:v>153.60339857381237</c:v>
                </c:pt>
                <c:pt idx="64">
                  <c:v>127.20376270672097</c:v>
                </c:pt>
                <c:pt idx="65">
                  <c:v>157.03231679563092</c:v>
                </c:pt>
                <c:pt idx="66">
                  <c:v>178.09740555302687</c:v>
                </c:pt>
                <c:pt idx="67">
                  <c:v>176.84721590047047</c:v>
                </c:pt>
                <c:pt idx="68">
                  <c:v>166.20239720831441</c:v>
                </c:pt>
                <c:pt idx="69">
                  <c:v>159.36883629191362</c:v>
                </c:pt>
                <c:pt idx="70">
                  <c:v>147.68623881050021</c:v>
                </c:pt>
                <c:pt idx="71">
                  <c:v>141.79335457441925</c:v>
                </c:pt>
                <c:pt idx="72">
                  <c:v>145.33454710969545</c:v>
                </c:pt>
                <c:pt idx="73">
                  <c:v>150.84205735093394</c:v>
                </c:pt>
                <c:pt idx="74">
                  <c:v>150.95736610529593</c:v>
                </c:pt>
                <c:pt idx="75">
                  <c:v>138.21878318919687</c:v>
                </c:pt>
                <c:pt idx="76">
                  <c:v>123.0920952814444</c:v>
                </c:pt>
                <c:pt idx="77">
                  <c:v>121.60521923835532</c:v>
                </c:pt>
                <c:pt idx="78">
                  <c:v>138.70429373387896</c:v>
                </c:pt>
                <c:pt idx="79">
                  <c:v>125.17068730086443</c:v>
                </c:pt>
                <c:pt idx="80">
                  <c:v>118.72250037930512</c:v>
                </c:pt>
                <c:pt idx="81">
                  <c:v>123.13761189500833</c:v>
                </c:pt>
                <c:pt idx="82">
                  <c:v>116.69245941435291</c:v>
                </c:pt>
                <c:pt idx="83">
                  <c:v>116.65908056440581</c:v>
                </c:pt>
                <c:pt idx="84">
                  <c:v>113.44257320588682</c:v>
                </c:pt>
                <c:pt idx="85">
                  <c:v>111.16674252768883</c:v>
                </c:pt>
                <c:pt idx="86">
                  <c:v>111.89500834471248</c:v>
                </c:pt>
                <c:pt idx="87">
                  <c:v>107.73782430587184</c:v>
                </c:pt>
                <c:pt idx="88">
                  <c:v>103.66863905325422</c:v>
                </c:pt>
                <c:pt idx="89">
                  <c:v>100.63723258989532</c:v>
                </c:pt>
                <c:pt idx="90">
                  <c:v>98.740707024730682</c:v>
                </c:pt>
                <c:pt idx="91">
                  <c:v>101.37460172963134</c:v>
                </c:pt>
                <c:pt idx="92">
                  <c:v>104.15718403884087</c:v>
                </c:pt>
                <c:pt idx="93">
                  <c:v>115.21772113488088</c:v>
                </c:pt>
              </c:numCache>
            </c:numRef>
          </c:val>
          <c:smooth val="1"/>
        </c:ser>
        <c:marker val="1"/>
        <c:axId val="66227200"/>
        <c:axId val="66241280"/>
      </c:lineChart>
      <c:dateAx>
        <c:axId val="66227200"/>
        <c:scaling>
          <c:orientation val="minMax"/>
        </c:scaling>
        <c:axPos val="b"/>
        <c:numFmt formatCode="[$-409]mmm\-yy;@" sourceLinked="0"/>
        <c:majorTickMark val="in"/>
        <c:tickLblPos val="nextTo"/>
        <c:spPr>
          <a:ln w="38100">
            <a:solidFill>
              <a:srgbClr val="000000"/>
            </a:solidFill>
          </a:ln>
        </c:spPr>
        <c:txPr>
          <a:bodyPr rot="-18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66241280"/>
        <c:crosses val="autoZero"/>
        <c:auto val="1"/>
        <c:lblOffset val="100"/>
        <c:baseTimeUnit val="months"/>
        <c:minorUnit val="2"/>
        <c:minorTimeUnit val="months"/>
      </c:dateAx>
      <c:valAx>
        <c:axId val="66241280"/>
        <c:scaling>
          <c:orientation val="minMax"/>
          <c:max val="400"/>
          <c:min val="50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0"/>
        <c:majorTickMark val="none"/>
        <c:tickLblPos val="nextTo"/>
        <c:spPr>
          <a:ln w="3810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zh-CN"/>
          </a:p>
        </c:txPr>
        <c:crossAx val="66227200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8.0356799383464003E-2"/>
          <c:y val="2.920366468214244E-2"/>
          <c:w val="0.88159161297296751"/>
          <c:h val="5.4045339921294712E-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zh-CN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zh-CN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3146866201743401E-2"/>
          <c:y val="3.3861543407600211E-2"/>
          <c:w val="0.69474160525068573"/>
          <c:h val="0.84243368528944607"/>
        </c:manualLayout>
      </c:layout>
      <c:lineChart>
        <c:grouping val="standard"/>
        <c:ser>
          <c:idx val="0"/>
          <c:order val="0"/>
          <c:tx>
            <c:strRef>
              <c:f>'Data Regions'!$A$59</c:f>
              <c:strCache>
                <c:ptCount val="1"/>
                <c:pt idx="0">
                  <c:v>East Asia</c:v>
                </c:pt>
              </c:strCache>
            </c:strRef>
          </c:tx>
          <c:spPr>
            <a:ln w="635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'Data Regions'!$B$58:$F$58</c:f>
              <c:strCache>
                <c:ptCount val="5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</c:strCache>
            </c:strRef>
          </c:cat>
          <c:val>
            <c:numRef>
              <c:f>'Data Regions'!$B$59:$F$59</c:f>
              <c:numCache>
                <c:formatCode>#,##0</c:formatCode>
                <c:ptCount val="5"/>
                <c:pt idx="0">
                  <c:v>14533</c:v>
                </c:pt>
                <c:pt idx="1">
                  <c:v>14081</c:v>
                </c:pt>
                <c:pt idx="2">
                  <c:v>14511</c:v>
                </c:pt>
                <c:pt idx="3">
                  <c:v>14692</c:v>
                </c:pt>
                <c:pt idx="4">
                  <c:v>14775</c:v>
                </c:pt>
              </c:numCache>
            </c:numRef>
          </c:val>
        </c:ser>
        <c:ser>
          <c:idx val="1"/>
          <c:order val="1"/>
          <c:tx>
            <c:strRef>
              <c:f>'Data Regions'!$A$60</c:f>
              <c:strCache>
                <c:ptCount val="1"/>
                <c:pt idx="0">
                  <c:v>South Asia</c:v>
                </c:pt>
              </c:strCache>
            </c:strRef>
          </c:tx>
          <c:spPr>
            <a:ln w="635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'Data Regions'!$B$58:$F$58</c:f>
              <c:strCache>
                <c:ptCount val="5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</c:strCache>
            </c:strRef>
          </c:cat>
          <c:val>
            <c:numRef>
              <c:f>'Data Regions'!$B$60:$F$60</c:f>
              <c:numCache>
                <c:formatCode>#,##0</c:formatCode>
                <c:ptCount val="5"/>
                <c:pt idx="0">
                  <c:v>9247</c:v>
                </c:pt>
                <c:pt idx="1">
                  <c:v>9127</c:v>
                </c:pt>
                <c:pt idx="2">
                  <c:v>7983</c:v>
                </c:pt>
                <c:pt idx="3">
                  <c:v>8261</c:v>
                </c:pt>
                <c:pt idx="4">
                  <c:v>8767</c:v>
                </c:pt>
              </c:numCache>
            </c:numRef>
          </c:val>
        </c:ser>
        <c:ser>
          <c:idx val="2"/>
          <c:order val="2"/>
          <c:tx>
            <c:strRef>
              <c:f>'Data Regions'!$A$61</c:f>
              <c:strCache>
                <c:ptCount val="1"/>
                <c:pt idx="0">
                  <c:v>North Am</c:v>
                </c:pt>
              </c:strCache>
            </c:strRef>
          </c:tx>
          <c:spPr>
            <a:ln w="635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'Data Regions'!$B$58:$F$58</c:f>
              <c:strCache>
                <c:ptCount val="5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</c:strCache>
            </c:strRef>
          </c:cat>
          <c:val>
            <c:numRef>
              <c:f>'Data Regions'!$B$61:$F$61</c:f>
              <c:numCache>
                <c:formatCode>#,##0</c:formatCode>
                <c:ptCount val="5"/>
                <c:pt idx="0">
                  <c:v>4643</c:v>
                </c:pt>
                <c:pt idx="1">
                  <c:v>4837</c:v>
                </c:pt>
                <c:pt idx="2">
                  <c:v>4748</c:v>
                </c:pt>
                <c:pt idx="3">
                  <c:v>4700</c:v>
                </c:pt>
                <c:pt idx="4">
                  <c:v>4720</c:v>
                </c:pt>
              </c:numCache>
            </c:numRef>
          </c:val>
        </c:ser>
        <c:ser>
          <c:idx val="3"/>
          <c:order val="3"/>
          <c:tx>
            <c:strRef>
              <c:f>'Data Regions'!$A$62</c:f>
              <c:strCache>
                <c:ptCount val="1"/>
                <c:pt idx="0">
                  <c:v>WC Europe</c:v>
                </c:pt>
              </c:strCache>
            </c:strRef>
          </c:tx>
          <c:spPr>
            <a:ln w="635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'Data Regions'!$B$58:$F$58</c:f>
              <c:strCache>
                <c:ptCount val="5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</c:strCache>
            </c:strRef>
          </c:cat>
          <c:val>
            <c:numRef>
              <c:f>'Data Regions'!$B$62:$F$62</c:f>
              <c:numCache>
                <c:formatCode>#,##0</c:formatCode>
                <c:ptCount val="5"/>
                <c:pt idx="0">
                  <c:v>2606</c:v>
                </c:pt>
                <c:pt idx="1">
                  <c:v>2416</c:v>
                </c:pt>
                <c:pt idx="2">
                  <c:v>2557</c:v>
                </c:pt>
                <c:pt idx="3">
                  <c:v>2520</c:v>
                </c:pt>
                <c:pt idx="4">
                  <c:v>2549</c:v>
                </c:pt>
              </c:numCache>
            </c:numRef>
          </c:val>
        </c:ser>
        <c:ser>
          <c:idx val="4"/>
          <c:order val="4"/>
          <c:tx>
            <c:strRef>
              <c:f>'Data Regions'!$A$63</c:f>
              <c:strCache>
                <c:ptCount val="1"/>
                <c:pt idx="0">
                  <c:v>Latin Am</c:v>
                </c:pt>
              </c:strCache>
            </c:strRef>
          </c:tx>
          <c:spPr>
            <a:ln w="635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'Data Regions'!$B$58:$F$58</c:f>
              <c:strCache>
                <c:ptCount val="5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</c:strCache>
            </c:strRef>
          </c:cat>
          <c:val>
            <c:numRef>
              <c:f>'Data Regions'!$B$63:$F$63</c:f>
              <c:numCache>
                <c:formatCode>#,##0</c:formatCode>
                <c:ptCount val="5"/>
                <c:pt idx="0">
                  <c:v>5115</c:v>
                </c:pt>
                <c:pt idx="1">
                  <c:v>5719</c:v>
                </c:pt>
                <c:pt idx="2">
                  <c:v>6105</c:v>
                </c:pt>
                <c:pt idx="3">
                  <c:v>6277</c:v>
                </c:pt>
                <c:pt idx="4">
                  <c:v>6458</c:v>
                </c:pt>
              </c:numCache>
            </c:numRef>
          </c:val>
        </c:ser>
        <c:ser>
          <c:idx val="5"/>
          <c:order val="5"/>
          <c:tx>
            <c:strRef>
              <c:f>'Data Regions'!$A$64</c:f>
              <c:strCache>
                <c:ptCount val="1"/>
                <c:pt idx="0">
                  <c:v>ROW</c:v>
                </c:pt>
              </c:strCache>
            </c:strRef>
          </c:tx>
          <c:spPr>
            <a:ln w="63500">
              <a:solidFill>
                <a:srgbClr val="DA8137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'Data Regions'!$B$58:$F$58</c:f>
              <c:strCache>
                <c:ptCount val="5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</c:strCache>
            </c:strRef>
          </c:cat>
          <c:val>
            <c:numRef>
              <c:f>'Data Regions'!$B$64:$F$64</c:f>
              <c:numCache>
                <c:formatCode>#,##0</c:formatCode>
                <c:ptCount val="5"/>
                <c:pt idx="0">
                  <c:v>4425</c:v>
                </c:pt>
                <c:pt idx="1">
                  <c:v>4439</c:v>
                </c:pt>
                <c:pt idx="2">
                  <c:v>4499</c:v>
                </c:pt>
                <c:pt idx="3">
                  <c:v>4684</c:v>
                </c:pt>
                <c:pt idx="4">
                  <c:v>4993</c:v>
                </c:pt>
              </c:numCache>
            </c:numRef>
          </c:val>
        </c:ser>
        <c:marker val="1"/>
        <c:axId val="67851392"/>
        <c:axId val="67852928"/>
      </c:lineChart>
      <c:catAx>
        <c:axId val="67851392"/>
        <c:scaling>
          <c:orientation val="minMax"/>
        </c:scaling>
        <c:axPos val="b"/>
        <c:tickLblPos val="nextTo"/>
        <c:spPr>
          <a:ln w="38100">
            <a:solidFill>
              <a:srgbClr val="000000"/>
            </a:solidFill>
          </a:ln>
        </c:spPr>
        <c:txPr>
          <a:bodyPr rot="0"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67852928"/>
        <c:crosses val="autoZero"/>
        <c:auto val="1"/>
        <c:lblAlgn val="ctr"/>
        <c:lblOffset val="100"/>
      </c:catAx>
      <c:valAx>
        <c:axId val="67852928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0"/>
        <c:tickLblPos val="nextTo"/>
        <c:spPr>
          <a:ln w="38100">
            <a:solidFill>
              <a:srgbClr val="000000"/>
            </a:solidFill>
          </a:ln>
        </c:spPr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67851392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75344404527576281"/>
          <c:y val="0.23538891037263748"/>
          <c:w val="0.24104647874019591"/>
          <c:h val="0.55704251559294149"/>
        </c:manualLayout>
      </c:layout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zh-CN"/>
        </a:p>
      </c:txPr>
    </c:legend>
    <c:plotVisOnly val="1"/>
    <c:dispBlanksAs val="gap"/>
  </c:chart>
  <c:spPr>
    <a:ln>
      <a:noFill/>
    </a:ln>
  </c:sp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6.842566122543918E-2"/>
          <c:y val="8.3807961504812345E-2"/>
          <c:w val="0.83673703900603369"/>
          <c:h val="0.85171647594711697"/>
        </c:manualLayout>
      </c:layout>
      <c:barChart>
        <c:barDir val="col"/>
        <c:grouping val="clustered"/>
        <c:ser>
          <c:idx val="0"/>
          <c:order val="0"/>
          <c:tx>
            <c:strRef>
              <c:f>Feuil2!$D$60</c:f>
              <c:strCache>
                <c:ptCount val="1"/>
                <c:pt idx="0">
                  <c:v>     Fertilizers</c:v>
                </c:pt>
              </c:strCache>
            </c:strRef>
          </c:tx>
          <c:spPr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400"/>
                </a:pPr>
                <a:endParaRPr lang="zh-CN"/>
              </a:p>
            </c:txPr>
            <c:showVal val="1"/>
          </c:dLbls>
          <c:cat>
            <c:numRef>
              <c:f>Feuil2!$E$59:$H$59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Feuil2!$E$60:$H$60</c:f>
              <c:numCache>
                <c:formatCode>#,##0;\-#,##0;"-"</c:formatCode>
                <c:ptCount val="4"/>
                <c:pt idx="0">
                  <c:v>170094.69999999998</c:v>
                </c:pt>
                <c:pt idx="1">
                  <c:v>176574</c:v>
                </c:pt>
                <c:pt idx="2">
                  <c:v>177698</c:v>
                </c:pt>
                <c:pt idx="3">
                  <c:v>178559</c:v>
                </c:pt>
              </c:numCache>
            </c:numRef>
          </c:val>
        </c:ser>
        <c:ser>
          <c:idx val="1"/>
          <c:order val="1"/>
          <c:tx>
            <c:strRef>
              <c:f>Feuil2!$D$61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End"/>
            <c:showVal val="1"/>
          </c:dLbls>
          <c:cat>
            <c:numRef>
              <c:f>Feuil2!$E$59:$H$59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Feuil2!$E$61:$H$61</c:f>
              <c:numCache>
                <c:formatCode>#,##0;\-#,##0;"-"</c:formatCode>
                <c:ptCount val="4"/>
                <c:pt idx="0">
                  <c:v>46886.703219697745</c:v>
                </c:pt>
                <c:pt idx="1">
                  <c:v>48298.649585460938</c:v>
                </c:pt>
                <c:pt idx="2">
                  <c:v>49326.712296346697</c:v>
                </c:pt>
                <c:pt idx="3">
                  <c:v>53605.847451400012</c:v>
                </c:pt>
              </c:numCache>
            </c:numRef>
          </c:val>
        </c:ser>
        <c:gapWidth val="130"/>
        <c:axId val="67874176"/>
        <c:axId val="68039808"/>
      </c:barChart>
      <c:catAx>
        <c:axId val="67874176"/>
        <c:scaling>
          <c:orientation val="minMax"/>
        </c:scaling>
        <c:axPos val="b"/>
        <c:numFmt formatCode="General" sourceLinked="1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zh-CN"/>
          </a:p>
        </c:txPr>
        <c:crossAx val="68039808"/>
        <c:crosses val="autoZero"/>
        <c:auto val="1"/>
        <c:lblAlgn val="ctr"/>
        <c:lblOffset val="100"/>
      </c:catAx>
      <c:valAx>
        <c:axId val="68039808"/>
        <c:scaling>
          <c:orientation val="minMax"/>
          <c:max val="200000"/>
        </c:scaling>
        <c:axPos val="l"/>
        <c:numFmt formatCode="#,##0;\-#,##0;&quot;-&quot;" sourceLinked="1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zh-CN"/>
          </a:p>
        </c:txPr>
        <c:crossAx val="67874176"/>
        <c:crosses val="autoZero"/>
        <c:crossBetween val="between"/>
        <c:majorUnit val="20000"/>
        <c:dispUnits>
          <c:builtInUnit val="thousands"/>
        </c:dispUnits>
      </c:valAx>
    </c:plotArea>
    <c:plotVisOnly val="1"/>
    <c:dispBlanksAs val="gap"/>
  </c:chart>
  <c:txPr>
    <a:bodyPr/>
    <a:lstStyle/>
    <a:p>
      <a:pPr>
        <a:defRPr sz="1100" b="1"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26174365704286962"/>
          <c:y val="4.3257673463012965E-2"/>
          <c:w val="0.62970078740157764"/>
          <c:h val="0.86669898996729833"/>
        </c:manualLayout>
      </c:layout>
      <c:barChart>
        <c:barDir val="bar"/>
        <c:grouping val="stacked"/>
        <c:ser>
          <c:idx val="0"/>
          <c:order val="0"/>
          <c:tx>
            <c:strRef>
              <c:f>'2012'!$H$102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'2012'!$C$103:$C$111</c:f>
              <c:strCache>
                <c:ptCount val="9"/>
                <c:pt idx="0">
                  <c:v>Ammonia</c:v>
                </c:pt>
                <c:pt idx="1">
                  <c:v>Urea</c:v>
                </c:pt>
                <c:pt idx="2">
                  <c:v>Phosphate Rock</c:v>
                </c:pt>
                <c:pt idx="3">
                  <c:v>Phosphoric acid</c:v>
                </c:pt>
                <c:pt idx="4">
                  <c:v>DAP</c:v>
                </c:pt>
                <c:pt idx="5">
                  <c:v>MAP</c:v>
                </c:pt>
                <c:pt idx="6">
                  <c:v>TSP</c:v>
                </c:pt>
                <c:pt idx="7">
                  <c:v>Potash</c:v>
                </c:pt>
                <c:pt idx="8">
                  <c:v>Sulphur</c:v>
                </c:pt>
              </c:strCache>
            </c:strRef>
          </c:cat>
          <c:val>
            <c:numRef>
              <c:f>'2012'!$H$103:$H$111</c:f>
              <c:numCache>
                <c:formatCode>_-* #,##0\ _€_-;\-* #,##0\ _€_-;_-* "-"??\ _€_-;_-@_-</c:formatCode>
                <c:ptCount val="9"/>
                <c:pt idx="0">
                  <c:v>166003.40632603405</c:v>
                </c:pt>
                <c:pt idx="1">
                  <c:v>161450</c:v>
                </c:pt>
                <c:pt idx="2">
                  <c:v>195295</c:v>
                </c:pt>
                <c:pt idx="3">
                  <c:v>41802</c:v>
                </c:pt>
                <c:pt idx="4">
                  <c:v>34952.17391304348</c:v>
                </c:pt>
                <c:pt idx="5">
                  <c:v>23819.230769230715</c:v>
                </c:pt>
                <c:pt idx="6">
                  <c:v>6108.6956521739285</c:v>
                </c:pt>
                <c:pt idx="7">
                  <c:v>52083</c:v>
                </c:pt>
                <c:pt idx="8">
                  <c:v>54202</c:v>
                </c:pt>
              </c:numCache>
            </c:numRef>
          </c:val>
        </c:ser>
        <c:ser>
          <c:idx val="2"/>
          <c:order val="1"/>
          <c:tx>
            <c:strRef>
              <c:f>'2012'!$AD$102</c:f>
              <c:strCache>
                <c:ptCount val="1"/>
                <c:pt idx="0">
                  <c:v>Var 2013</c:v>
                </c:pt>
              </c:strCache>
            </c:strRef>
          </c:tx>
          <c:spPr>
            <a:solidFill>
              <a:srgbClr val="CC0066"/>
            </a:solidFill>
          </c:spPr>
          <c:cat>
            <c:strRef>
              <c:f>'2012'!$C$103:$C$111</c:f>
              <c:strCache>
                <c:ptCount val="9"/>
                <c:pt idx="0">
                  <c:v>Ammonia</c:v>
                </c:pt>
                <c:pt idx="1">
                  <c:v>Urea</c:v>
                </c:pt>
                <c:pt idx="2">
                  <c:v>Phosphate Rock</c:v>
                </c:pt>
                <c:pt idx="3">
                  <c:v>Phosphoric acid</c:v>
                </c:pt>
                <c:pt idx="4">
                  <c:v>DAP</c:v>
                </c:pt>
                <c:pt idx="5">
                  <c:v>MAP</c:v>
                </c:pt>
                <c:pt idx="6">
                  <c:v>TSP</c:v>
                </c:pt>
                <c:pt idx="7">
                  <c:v>Potash</c:v>
                </c:pt>
                <c:pt idx="8">
                  <c:v>Sulphur</c:v>
                </c:pt>
              </c:strCache>
            </c:strRef>
          </c:cat>
          <c:val>
            <c:numRef>
              <c:f>'2012'!$J$103:$J$111</c:f>
              <c:numCache>
                <c:formatCode>_-* #,##0\ _€_-;\-* #,##0\ _€_-;_-* "-"??\ _€_-;_-@_-</c:formatCode>
                <c:ptCount val="9"/>
                <c:pt idx="0">
                  <c:v>3407.2793309002654</c:v>
                </c:pt>
                <c:pt idx="1">
                  <c:v>8250</c:v>
                </c:pt>
                <c:pt idx="2">
                  <c:v>2805</c:v>
                </c:pt>
                <c:pt idx="3">
                  <c:v>2698</c:v>
                </c:pt>
                <c:pt idx="4">
                  <c:v>-604.34782608695707</c:v>
                </c:pt>
                <c:pt idx="5">
                  <c:v>2142.3076923076915</c:v>
                </c:pt>
                <c:pt idx="6">
                  <c:v>-21.739130434782929</c:v>
                </c:pt>
                <c:pt idx="7">
                  <c:v>2817</c:v>
                </c:pt>
                <c:pt idx="8">
                  <c:v>2298</c:v>
                </c:pt>
              </c:numCache>
            </c:numRef>
          </c:val>
        </c:ser>
        <c:overlap val="100"/>
        <c:axId val="69152128"/>
        <c:axId val="69158016"/>
      </c:barChart>
      <c:catAx>
        <c:axId val="69152128"/>
        <c:scaling>
          <c:orientation val="minMax"/>
        </c:scaling>
        <c:axPos val="l"/>
        <c:numFmt formatCode="General" sourceLinked="1"/>
        <c:tickLblPos val="nextTo"/>
        <c:spPr>
          <a:ln w="28575">
            <a:solidFill>
              <a:schemeClr val="tx1"/>
            </a:solidFill>
          </a:ln>
        </c:spPr>
        <c:crossAx val="69158016"/>
        <c:crosses val="autoZero"/>
        <c:auto val="1"/>
        <c:lblAlgn val="ctr"/>
        <c:lblOffset val="100"/>
      </c:catAx>
      <c:valAx>
        <c:axId val="69158016"/>
        <c:scaling>
          <c:orientation val="minMax"/>
        </c:scaling>
        <c:axPos val="b"/>
        <c:numFmt formatCode="_-* #,##0\ _€_-;\-* #,##0\ _€_-;_-* &quot;-&quot;??\ _€_-;_-@_-" sourceLinked="1"/>
        <c:tickLblPos val="nextTo"/>
        <c:spPr>
          <a:ln w="28575">
            <a:solidFill>
              <a:schemeClr val="tx1"/>
            </a:solidFill>
          </a:ln>
        </c:spPr>
        <c:crossAx val="69152128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66878171478565185"/>
          <c:y val="0.17615474287075988"/>
          <c:w val="0.23322355944748821"/>
          <c:h val="0.21571355195638531"/>
        </c:manualLayout>
      </c:layout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zh-CN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 sz="1800">
                <a:solidFill>
                  <a:srgbClr val="0070C0"/>
                </a:solidFill>
              </a:defRPr>
            </a:pPr>
            <a:r>
              <a:rPr lang="zh-CN" altLang="en-US" sz="1800" dirty="0" smtClean="0">
                <a:solidFill>
                  <a:srgbClr val="0070C0"/>
                </a:solidFill>
              </a:rPr>
              <a:t>中国产量变化</a:t>
            </a:r>
            <a:r>
              <a:rPr lang="en-US" sz="1800" dirty="0" smtClean="0">
                <a:solidFill>
                  <a:srgbClr val="0070C0"/>
                </a:solidFill>
              </a:rPr>
              <a:t> 2012-13</a:t>
            </a:r>
            <a:endParaRPr lang="en-US" sz="180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31105561023622047"/>
          <c:y val="1.2468526787598943E-2"/>
        </c:manualLayout>
      </c:layout>
    </c:title>
    <c:plotArea>
      <c:layout>
        <c:manualLayout>
          <c:layoutTarget val="inner"/>
          <c:xMode val="edge"/>
          <c:yMode val="edge"/>
          <c:x val="9.5967191601049898E-2"/>
          <c:y val="0.1506741938606545"/>
          <c:w val="0.80858136482939558"/>
          <c:h val="0.74387544982419596"/>
        </c:manualLayout>
      </c:layout>
      <c:barChart>
        <c:barDir val="bar"/>
        <c:grouping val="stacked"/>
        <c:ser>
          <c:idx val="2"/>
          <c:order val="0"/>
          <c:tx>
            <c:strRef>
              <c:f>'2012'!$AD$102</c:f>
              <c:strCache>
                <c:ptCount val="1"/>
                <c:pt idx="0">
                  <c:v>Var 2013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'2012'!$C$74:$C$81</c:f>
              <c:strCache>
                <c:ptCount val="8"/>
                <c:pt idx="0">
                  <c:v>Ammonia</c:v>
                </c:pt>
                <c:pt idx="1">
                  <c:v>Urea</c:v>
                </c:pt>
                <c:pt idx="2">
                  <c:v>Phosphate Rock</c:v>
                </c:pt>
                <c:pt idx="3">
                  <c:v>Phosphoric acid</c:v>
                </c:pt>
                <c:pt idx="4">
                  <c:v>DAP</c:v>
                </c:pt>
                <c:pt idx="5">
                  <c:v>MAP</c:v>
                </c:pt>
                <c:pt idx="6">
                  <c:v>TSP</c:v>
                </c:pt>
                <c:pt idx="7">
                  <c:v>Potash</c:v>
                </c:pt>
              </c:strCache>
            </c:strRef>
          </c:cat>
          <c:val>
            <c:numRef>
              <c:f>'2012'!$J$74:$J$81</c:f>
              <c:numCache>
                <c:formatCode>_-* #,##0\ _€_-;\-* #,##0\ _€_-;_-* "-"??\ _€_-;_-@_-</c:formatCode>
                <c:ptCount val="8"/>
                <c:pt idx="0">
                  <c:v>-616.42335766425822</c:v>
                </c:pt>
                <c:pt idx="1">
                  <c:v>1778.5217391304323</c:v>
                </c:pt>
                <c:pt idx="2">
                  <c:v>-195</c:v>
                </c:pt>
                <c:pt idx="3">
                  <c:v>1198</c:v>
                </c:pt>
                <c:pt idx="4">
                  <c:v>-2070.434782608696</c:v>
                </c:pt>
                <c:pt idx="5">
                  <c:v>964.61538461538555</c:v>
                </c:pt>
                <c:pt idx="6">
                  <c:v>113.04347826086995</c:v>
                </c:pt>
                <c:pt idx="7">
                  <c:v>2300.333333333353</c:v>
                </c:pt>
              </c:numCache>
            </c:numRef>
          </c:val>
        </c:ser>
        <c:overlap val="100"/>
        <c:axId val="69194496"/>
        <c:axId val="69196032"/>
      </c:barChart>
      <c:catAx>
        <c:axId val="69194496"/>
        <c:scaling>
          <c:orientation val="minMax"/>
        </c:scaling>
        <c:axPos val="l"/>
        <c:numFmt formatCode="General" sourceLinked="1"/>
        <c:tickLblPos val="low"/>
        <c:spPr>
          <a:ln w="28575">
            <a:solidFill>
              <a:schemeClr val="tx1"/>
            </a:solidFill>
          </a:ln>
        </c:spPr>
        <c:crossAx val="69196032"/>
        <c:crosses val="autoZero"/>
        <c:auto val="1"/>
        <c:lblAlgn val="ctr"/>
        <c:lblOffset val="100"/>
      </c:catAx>
      <c:valAx>
        <c:axId val="69196032"/>
        <c:scaling>
          <c:orientation val="minMax"/>
        </c:scaling>
        <c:axPos val="b"/>
        <c:numFmt formatCode="_-* #,##0\ _€_-;\-* #,##0\ _€_-;_-* &quot;-&quot;??\ _€_-;_-@_-" sourceLinked="1"/>
        <c:tickLblPos val="nextTo"/>
        <c:spPr>
          <a:ln w="28575">
            <a:solidFill>
              <a:schemeClr val="tx1"/>
            </a:solidFill>
          </a:ln>
        </c:spPr>
        <c:crossAx val="69194496"/>
        <c:crosses val="autoZero"/>
        <c:crossBetween val="between"/>
        <c:dispUnits>
          <c:builtInUnit val="thousands"/>
        </c:dispUnits>
      </c:valAx>
    </c:plotArea>
    <c:plotVisOnly val="1"/>
    <c:dispBlanksAs val="gap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zh-CN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9.2479570430549649E-2"/>
          <c:y val="0.10968775808478202"/>
          <c:w val="0.88498255095839029"/>
          <c:h val="0.81166619969633658"/>
        </c:manualLayout>
      </c:layout>
      <c:barChart>
        <c:barDir val="col"/>
        <c:grouping val="clustered"/>
        <c:ser>
          <c:idx val="0"/>
          <c:order val="0"/>
          <c:tx>
            <c:strRef>
              <c:f>'2012'!$P$118</c:f>
              <c:strCache>
                <c:ptCount val="1"/>
                <c:pt idx="0">
                  <c:v>Home deliveries</c:v>
                </c:pt>
              </c:strCache>
            </c:strRef>
          </c:tx>
          <c:spPr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10"/>
              <c:layout/>
              <c:showVal val="1"/>
            </c:dLbl>
            <c:dLbl>
              <c:idx val="11"/>
              <c:layout/>
              <c:showVal val="1"/>
            </c:dLbl>
            <c:delete val="1"/>
          </c:dLbls>
          <c:cat>
            <c:numRef>
              <c:f>'2012'!$Q$140:$AB$140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'2012'!$Q$142:$AB$142</c:f>
              <c:numCache>
                <c:formatCode>_-* #,##0\ _€_-;\-* #,##0\ _€_-;_-* "-"??\ _€_-;_-@_-</c:formatCode>
                <c:ptCount val="12"/>
                <c:pt idx="0">
                  <c:v>137689.49999999968</c:v>
                </c:pt>
                <c:pt idx="1">
                  <c:v>138166.40099999998</c:v>
                </c:pt>
                <c:pt idx="2">
                  <c:v>147966.728</c:v>
                </c:pt>
                <c:pt idx="3">
                  <c:v>154853.62599999999</c:v>
                </c:pt>
                <c:pt idx="4">
                  <c:v>154464.95699999965</c:v>
                </c:pt>
                <c:pt idx="5">
                  <c:v>165468.30081049868</c:v>
                </c:pt>
                <c:pt idx="6">
                  <c:v>160988.80000000002</c:v>
                </c:pt>
                <c:pt idx="7">
                  <c:v>162228.94178803216</c:v>
                </c:pt>
                <c:pt idx="8">
                  <c:v>167192.99899999998</c:v>
                </c:pt>
                <c:pt idx="9">
                  <c:v>175443.342</c:v>
                </c:pt>
                <c:pt idx="10">
                  <c:v>179671.0154330628</c:v>
                </c:pt>
                <c:pt idx="11">
                  <c:v>184841.78360999998</c:v>
                </c:pt>
              </c:numCache>
            </c:numRef>
          </c:val>
        </c:ser>
        <c:ser>
          <c:idx val="1"/>
          <c:order val="1"/>
          <c:tx>
            <c:strRef>
              <c:f>'2012'!$P$119</c:f>
              <c:strCache>
                <c:ptCount val="1"/>
                <c:pt idx="0">
                  <c:v>Trade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10"/>
              <c:layout/>
              <c:showVal val="1"/>
            </c:dLbl>
            <c:dLbl>
              <c:idx val="11"/>
              <c:layout/>
              <c:showVal val="1"/>
            </c:dLbl>
            <c:delete val="1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>
                    <a:solidFill>
                      <a:srgbClr val="0000CC"/>
                    </a:solidFill>
                  </a:defRPr>
                </a:pPr>
                <a:endParaRPr lang="zh-CN"/>
              </a:p>
            </c:txPr>
          </c:dLbls>
          <c:cat>
            <c:numRef>
              <c:f>'2012'!$Q$140:$AB$140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'2012'!$Q$143:$AB$143</c:f>
              <c:numCache>
                <c:formatCode>_-* #,##0\ _€_-;\-* #,##0\ _€_-;_-* "-"??\ _€_-;_-@_-</c:formatCode>
                <c:ptCount val="12"/>
                <c:pt idx="0">
                  <c:v>43356.183000000005</c:v>
                </c:pt>
                <c:pt idx="1">
                  <c:v>46234.583000000006</c:v>
                </c:pt>
                <c:pt idx="2">
                  <c:v>49723.621999999996</c:v>
                </c:pt>
                <c:pt idx="3">
                  <c:v>50495.341</c:v>
                </c:pt>
                <c:pt idx="4">
                  <c:v>48332.152000000002</c:v>
                </c:pt>
                <c:pt idx="5">
                  <c:v>53370.099189501037</c:v>
                </c:pt>
                <c:pt idx="6">
                  <c:v>50694.400000000001</c:v>
                </c:pt>
                <c:pt idx="7">
                  <c:v>32457.607211967847</c:v>
                </c:pt>
                <c:pt idx="8">
                  <c:v>51203</c:v>
                </c:pt>
                <c:pt idx="9">
                  <c:v>52804</c:v>
                </c:pt>
                <c:pt idx="10">
                  <c:v>49061.784566937196</c:v>
                </c:pt>
                <c:pt idx="11">
                  <c:v>47613.8</c:v>
                </c:pt>
              </c:numCache>
            </c:numRef>
          </c:val>
        </c:ser>
        <c:gapWidth val="60"/>
        <c:overlap val="40"/>
        <c:axId val="69203840"/>
        <c:axId val="69205376"/>
      </c:barChart>
      <c:catAx>
        <c:axId val="69203840"/>
        <c:scaling>
          <c:orientation val="minMax"/>
        </c:scaling>
        <c:axPos val="b"/>
        <c:numFmt formatCode="General" sourceLinked="1"/>
        <c:tickLblPos val="nextTo"/>
        <c:spPr>
          <a:ln w="28575">
            <a:solidFill>
              <a:sysClr val="windowText" lastClr="000000"/>
            </a:solidFill>
          </a:ln>
        </c:spPr>
        <c:crossAx val="69205376"/>
        <c:crosses val="autoZero"/>
        <c:auto val="1"/>
        <c:lblAlgn val="ctr"/>
        <c:lblOffset val="100"/>
      </c:catAx>
      <c:valAx>
        <c:axId val="69205376"/>
        <c:scaling>
          <c:orientation val="minMax"/>
        </c:scaling>
        <c:axPos val="l"/>
        <c:numFmt formatCode="_-* #,##0\ _€_-;\-* #,##0\ _€_-;_-* &quot;-&quot;??\ _€_-;_-@_-" sourceLinked="1"/>
        <c:tickLblPos val="nextTo"/>
        <c:spPr>
          <a:ln w="285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zh-CN"/>
          </a:p>
        </c:txPr>
        <c:crossAx val="69203840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2674484581078293"/>
          <c:y val="6.9406401863916792E-2"/>
          <c:w val="0.44500284282138575"/>
          <c:h val="0.15570826619645597"/>
        </c:manualLayout>
      </c:layout>
      <c:txPr>
        <a:bodyPr/>
        <a:lstStyle/>
        <a:p>
          <a:pPr>
            <a:defRPr sz="1800"/>
          </a:pPr>
          <a:endParaRPr lang="zh-CN"/>
        </a:p>
      </c:txPr>
    </c:legend>
    <c:plotVisOnly val="1"/>
    <c:dispBlanksAs val="gap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zh-CN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24559179893103228"/>
          <c:y val="5.0925925925925923E-2"/>
          <c:w val="0.69296274561352367"/>
          <c:h val="0.88069086599805413"/>
        </c:manualLayout>
      </c:layout>
      <c:barChart>
        <c:barDir val="bar"/>
        <c:grouping val="clustered"/>
        <c:ser>
          <c:idx val="0"/>
          <c:order val="0"/>
          <c:tx>
            <c:strRef>
              <c:f>'2012'!$I$88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'2012'!$C$89:$C$97</c:f>
              <c:strCache>
                <c:ptCount val="9"/>
                <c:pt idx="0">
                  <c:v>Ammonia</c:v>
                </c:pt>
                <c:pt idx="1">
                  <c:v>Urea</c:v>
                </c:pt>
                <c:pt idx="2">
                  <c:v>Phosphate Rock</c:v>
                </c:pt>
                <c:pt idx="3">
                  <c:v>Phosphoric acid</c:v>
                </c:pt>
                <c:pt idx="4">
                  <c:v>DAP</c:v>
                </c:pt>
                <c:pt idx="5">
                  <c:v>MAP</c:v>
                </c:pt>
                <c:pt idx="6">
                  <c:v>TSP</c:v>
                </c:pt>
                <c:pt idx="7">
                  <c:v>Potash</c:v>
                </c:pt>
                <c:pt idx="8">
                  <c:v>Sulphur</c:v>
                </c:pt>
              </c:strCache>
            </c:strRef>
          </c:cat>
          <c:val>
            <c:numRef>
              <c:f>'2012'!$I$89:$I$97</c:f>
              <c:numCache>
                <c:formatCode>_-* #,##0\ _€_-;\-* #,##0\ _€_-;_-* "-"??\ _€_-;_-@_-</c:formatCode>
                <c:ptCount val="9"/>
                <c:pt idx="0">
                  <c:v>17900</c:v>
                </c:pt>
                <c:pt idx="1">
                  <c:v>44500</c:v>
                </c:pt>
                <c:pt idx="2">
                  <c:v>27200</c:v>
                </c:pt>
                <c:pt idx="3">
                  <c:v>4200</c:v>
                </c:pt>
                <c:pt idx="4">
                  <c:v>13043.478260869564</c:v>
                </c:pt>
                <c:pt idx="5">
                  <c:v>7115.3846153846125</c:v>
                </c:pt>
                <c:pt idx="6">
                  <c:v>3478.260869565207</c:v>
                </c:pt>
                <c:pt idx="7">
                  <c:v>41000</c:v>
                </c:pt>
                <c:pt idx="8">
                  <c:v>30000</c:v>
                </c:pt>
              </c:numCache>
            </c:numRef>
          </c:val>
        </c:ser>
        <c:ser>
          <c:idx val="2"/>
          <c:order val="1"/>
          <c:tx>
            <c:strRef>
              <c:f>'2012'!$H$88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'2012'!$C$89:$C$97</c:f>
              <c:strCache>
                <c:ptCount val="9"/>
                <c:pt idx="0">
                  <c:v>Ammonia</c:v>
                </c:pt>
                <c:pt idx="1">
                  <c:v>Urea</c:v>
                </c:pt>
                <c:pt idx="2">
                  <c:v>Phosphate Rock</c:v>
                </c:pt>
                <c:pt idx="3">
                  <c:v>Phosphoric acid</c:v>
                </c:pt>
                <c:pt idx="4">
                  <c:v>DAP</c:v>
                </c:pt>
                <c:pt idx="5">
                  <c:v>MAP</c:v>
                </c:pt>
                <c:pt idx="6">
                  <c:v>TSP</c:v>
                </c:pt>
                <c:pt idx="7">
                  <c:v>Potash</c:v>
                </c:pt>
                <c:pt idx="8">
                  <c:v>Sulphur</c:v>
                </c:pt>
              </c:strCache>
            </c:strRef>
          </c:cat>
          <c:val>
            <c:numRef>
              <c:f>'2012'!$H$89:$H$97</c:f>
              <c:numCache>
                <c:formatCode>_-* #,##0\ _€_-;\-* #,##0\ _€_-;_-* "-"??\ _€_-;_-@_-</c:formatCode>
                <c:ptCount val="9"/>
                <c:pt idx="0">
                  <c:v>18781.02189781022</c:v>
                </c:pt>
                <c:pt idx="1">
                  <c:v>43050</c:v>
                </c:pt>
                <c:pt idx="2">
                  <c:v>30158</c:v>
                </c:pt>
                <c:pt idx="3">
                  <c:v>4406</c:v>
                </c:pt>
                <c:pt idx="4">
                  <c:v>14471.739130434782</c:v>
                </c:pt>
                <c:pt idx="5">
                  <c:v>6042.3076923076915</c:v>
                </c:pt>
                <c:pt idx="6">
                  <c:v>3186.9565217391305</c:v>
                </c:pt>
                <c:pt idx="7">
                  <c:v>38277</c:v>
                </c:pt>
                <c:pt idx="8">
                  <c:v>32018</c:v>
                </c:pt>
              </c:numCache>
            </c:numRef>
          </c:val>
        </c:ser>
        <c:gapWidth val="48"/>
        <c:overlap val="34"/>
        <c:axId val="69259648"/>
        <c:axId val="69261184"/>
      </c:barChart>
      <c:catAx>
        <c:axId val="69259648"/>
        <c:scaling>
          <c:orientation val="minMax"/>
        </c:scaling>
        <c:axPos val="l"/>
        <c:numFmt formatCode="General" sourceLinked="1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zh-CN"/>
          </a:p>
        </c:txPr>
        <c:crossAx val="69261184"/>
        <c:crosses val="autoZero"/>
        <c:auto val="1"/>
        <c:lblAlgn val="ctr"/>
        <c:lblOffset val="100"/>
      </c:catAx>
      <c:valAx>
        <c:axId val="69261184"/>
        <c:scaling>
          <c:orientation val="minMax"/>
        </c:scaling>
        <c:axPos val="b"/>
        <c:numFmt formatCode="_-* #,##0\ _€_-;\-* #,##0\ _€_-;_-* &quot;-&quot;??\ _€_-;_-@_-" sourceLinked="1"/>
        <c:tickLblPos val="nextTo"/>
        <c:spPr>
          <a:ln w="28575">
            <a:solidFill>
              <a:schemeClr val="tx1"/>
            </a:solidFill>
          </a:ln>
        </c:spPr>
        <c:crossAx val="69259648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85036989839412946"/>
          <c:y val="0.28703081812458547"/>
          <c:w val="0.13915271790483083"/>
          <c:h val="0.27629169149555771"/>
        </c:manualLayout>
      </c:layout>
      <c:txPr>
        <a:bodyPr/>
        <a:lstStyle/>
        <a:p>
          <a:pPr>
            <a:defRPr sz="1800"/>
          </a:pPr>
          <a:endParaRPr lang="zh-CN"/>
        </a:p>
      </c:txPr>
    </c:legend>
    <c:plotVisOnly val="1"/>
    <c:dispBlanksAs val="gap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zh-CN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0.92362</cdr:x>
      <cdr:y>0.26986</cdr:y>
    </cdr:from>
    <cdr:to>
      <cdr:x>1</cdr:x>
      <cdr:y>0.79271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14565" y="1152128"/>
          <a:ext cx="720080" cy="2232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  <cdr:relSizeAnchor xmlns:cdr="http://schemas.openxmlformats.org/drawingml/2006/chartDrawing">
    <cdr:from>
      <cdr:x>0.93126</cdr:x>
      <cdr:y>0.23613</cdr:y>
    </cdr:from>
    <cdr:to>
      <cdr:x>1</cdr:x>
      <cdr:y>0.74211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779577" y="1008112"/>
          <a:ext cx="648072" cy="216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  <cdr:relSizeAnchor xmlns:cdr="http://schemas.openxmlformats.org/drawingml/2006/chartDrawing">
    <cdr:from>
      <cdr:x>0.93126</cdr:x>
      <cdr:y>0.23613</cdr:y>
    </cdr:from>
    <cdr:to>
      <cdr:x>1</cdr:x>
      <cdr:y>0.32046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79577" y="1008112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600" dirty="0" smtClean="0"/>
            <a:t>东亚</a:t>
          </a:r>
          <a:endParaRPr lang="zh-CN" alt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0.06332</cdr:x>
      <cdr:y>0.03351</cdr:y>
    </cdr:from>
    <cdr:to>
      <cdr:x>0.29104</cdr:x>
      <cdr:y>0.94395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0548" y="161686"/>
          <a:ext cx="1656164" cy="43924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800" dirty="0" smtClean="0"/>
            <a:t>                 硫磺</a:t>
          </a:r>
          <a:endParaRPr lang="en-US" altLang="zh-CN" sz="1800" dirty="0" smtClean="0"/>
        </a:p>
        <a:p xmlns:a="http://schemas.openxmlformats.org/drawingml/2006/main">
          <a:pPr>
            <a:spcBef>
              <a:spcPts val="1200"/>
            </a:spcBef>
          </a:pPr>
          <a:r>
            <a:rPr lang="zh-CN" altLang="en-US" sz="1800" dirty="0" smtClean="0"/>
            <a:t>                 钾肥</a:t>
          </a:r>
          <a:endParaRPr lang="en-US" altLang="zh-CN" sz="1800" dirty="0" smtClean="0"/>
        </a:p>
        <a:p xmlns:a="http://schemas.openxmlformats.org/drawingml/2006/main">
          <a:pPr>
            <a:spcBef>
              <a:spcPts val="1200"/>
            </a:spcBef>
          </a:pPr>
          <a:r>
            <a:rPr lang="zh-CN" altLang="en-US" sz="1800" dirty="0" smtClean="0"/>
            <a:t>                 重钙</a:t>
          </a:r>
          <a:endParaRPr lang="en-US" altLang="zh-CN" sz="1800" dirty="0" smtClean="0"/>
        </a:p>
        <a:p xmlns:a="http://schemas.openxmlformats.org/drawingml/2006/main">
          <a:pPr>
            <a:spcBef>
              <a:spcPts val="1200"/>
            </a:spcBef>
          </a:pPr>
          <a:r>
            <a:rPr lang="zh-CN" altLang="en-US" sz="1800" dirty="0" smtClean="0"/>
            <a:t>                 一铵</a:t>
          </a:r>
          <a:endParaRPr lang="en-US" altLang="zh-CN" sz="1800" dirty="0" smtClean="0"/>
        </a:p>
        <a:p xmlns:a="http://schemas.openxmlformats.org/drawingml/2006/main">
          <a:pPr>
            <a:spcBef>
              <a:spcPts val="1800"/>
            </a:spcBef>
          </a:pPr>
          <a:r>
            <a:rPr lang="zh-CN" altLang="en-US" sz="1800" dirty="0" smtClean="0"/>
            <a:t>                 二铵</a:t>
          </a:r>
          <a:endParaRPr lang="en-US" altLang="zh-CN" sz="1800" dirty="0" smtClean="0"/>
        </a:p>
        <a:p xmlns:a="http://schemas.openxmlformats.org/drawingml/2006/main">
          <a:endParaRPr lang="en-US" altLang="zh-CN" sz="1800" dirty="0" smtClean="0"/>
        </a:p>
        <a:p xmlns:a="http://schemas.openxmlformats.org/drawingml/2006/main">
          <a:r>
            <a:rPr lang="zh-CN" altLang="en-US" sz="1800" dirty="0" smtClean="0"/>
            <a:t>                 磷酸</a:t>
          </a:r>
          <a:endParaRPr lang="en-US" altLang="zh-CN" sz="1800" dirty="0" smtClean="0"/>
        </a:p>
        <a:p xmlns:a="http://schemas.openxmlformats.org/drawingml/2006/main">
          <a:pPr>
            <a:spcBef>
              <a:spcPts val="1200"/>
            </a:spcBef>
          </a:pPr>
          <a:r>
            <a:rPr lang="zh-CN" altLang="en-US" sz="1800" dirty="0" smtClean="0"/>
            <a:t>             磷矿石</a:t>
          </a:r>
          <a:r>
            <a:rPr lang="zh-CN" altLang="en-US" sz="1800" dirty="0"/>
            <a:t> </a:t>
          </a:r>
          <a:r>
            <a:rPr lang="zh-CN" altLang="en-US" sz="1800" dirty="0" smtClean="0"/>
            <a:t>                      </a:t>
          </a:r>
          <a:endParaRPr lang="en-US" altLang="zh-CN" sz="1800" dirty="0" smtClean="0"/>
        </a:p>
        <a:p xmlns:a="http://schemas.openxmlformats.org/drawingml/2006/main">
          <a:pPr>
            <a:spcBef>
              <a:spcPts val="1200"/>
            </a:spcBef>
          </a:pPr>
          <a:r>
            <a:rPr lang="zh-CN" altLang="en-US" sz="1800" dirty="0"/>
            <a:t> </a:t>
          </a:r>
          <a:r>
            <a:rPr lang="zh-CN" altLang="en-US" sz="1800" dirty="0" smtClean="0"/>
            <a:t>                尿素</a:t>
          </a:r>
          <a:endParaRPr lang="en-US" altLang="zh-CN" sz="1800" dirty="0" smtClean="0"/>
        </a:p>
        <a:p xmlns:a="http://schemas.openxmlformats.org/drawingml/2006/main">
          <a:pPr>
            <a:spcBef>
              <a:spcPts val="1200"/>
            </a:spcBef>
          </a:pPr>
          <a:r>
            <a:rPr lang="zh-CN" altLang="en-US" sz="1800" dirty="0" smtClean="0"/>
            <a:t>             合成氨</a:t>
          </a:r>
          <a:endParaRPr lang="en-US" altLang="zh-CN" sz="1800" dirty="0" smtClean="0"/>
        </a:p>
        <a:p xmlns:a="http://schemas.openxmlformats.org/drawingml/2006/main">
          <a:endParaRPr lang="zh-CN" alt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0.08041</cdr:x>
      <cdr:y>0.08989</cdr:y>
    </cdr:from>
    <cdr:to>
      <cdr:x>0.29281</cdr:x>
      <cdr:y>0.13669</cdr:y>
    </cdr:to>
    <cdr:sp macro="" textlink="">
      <cdr:nvSpPr>
        <cdr:cNvPr id="2" name="ZoneTexte 9"/>
        <cdr:cNvSpPr txBox="1"/>
      </cdr:nvSpPr>
      <cdr:spPr>
        <a:xfrm xmlns:a="http://schemas.openxmlformats.org/drawingml/2006/main">
          <a:off x="335722" y="453216"/>
          <a:ext cx="886781" cy="2359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4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4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4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4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4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zh-CN" altLang="en-US" sz="1400" b="1" baseline="-25000" dirty="0" smtClean="0">
              <a:latin typeface="Arial" pitchFamily="34" charset="0"/>
              <a:cs typeface="Arial" pitchFamily="34" charset="0"/>
            </a:rPr>
            <a:t>百万吨   硫磺</a:t>
          </a:r>
          <a:endParaRPr lang="fr-FR" sz="1400" b="1" baseline="-250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90888" y="894873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D2986DD-753D-4813-AE37-120F1AC1DD0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8622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4675" y="758825"/>
            <a:ext cx="5557838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691063"/>
            <a:ext cx="489585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368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380538"/>
            <a:ext cx="28622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A10AC7-7437-47E1-B510-BCF4E87BBA1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885CD-EBD6-4501-B64A-54F9CB40AC64}" type="slidenum">
              <a:rPr lang="fr-FR" smtClean="0">
                <a:latin typeface="Arial" pitchFamily="34" charset="0"/>
              </a:rPr>
              <a:pPr>
                <a:defRPr/>
              </a:pPr>
              <a:t>1</a:t>
            </a:fld>
            <a:endParaRPr lang="fr-FR" dirty="0" smtClean="0">
              <a:latin typeface="Arial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0C1E2E-91A9-44AA-8B05-680D3A7D9356}" type="slidenum">
              <a:rPr lang="fr-FR" smtClean="0"/>
              <a:pPr>
                <a:defRPr/>
              </a:pPr>
              <a:t>10</a:t>
            </a:fld>
            <a:endParaRPr lang="fr-FR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2300" y="762000"/>
            <a:ext cx="5486400" cy="36576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46613"/>
            <a:ext cx="4918075" cy="4497387"/>
          </a:xfrm>
          <a:noFill/>
          <a:ln/>
        </p:spPr>
        <p:txBody>
          <a:bodyPr/>
          <a:lstStyle/>
          <a:p>
            <a:pPr eaLnBrk="1" hangingPunct="1"/>
            <a:endParaRPr lang="fr-FR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hangingPunct="1"/>
            <a:endParaRPr lang="en-GB" altLang="zh-CN" smtClean="0">
              <a:latin typeface="Calibri" pitchFamily="34" charset="0"/>
            </a:endParaRPr>
          </a:p>
          <a:p>
            <a:pPr hangingPunct="1"/>
            <a:endParaRPr lang="en-GB" altLang="zh-CN" smtClean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74DD48-BFB2-4E73-B868-9D170BD0AB3B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zh-CN" smtClean="0">
                <a:latin typeface="Calibri" pitchFamily="34" charset="0"/>
              </a:rPr>
              <a:t> </a:t>
            </a:r>
            <a:endParaRPr lang="en-US" altLang="zh-CN" smtClean="0">
              <a:latin typeface="Calibri" pitchFamily="34" charset="0"/>
            </a:endParaRPr>
          </a:p>
          <a:p>
            <a:endParaRPr lang="en-US" altLang="zh-CN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8FE444-E1EB-4460-B534-51E762B6B2C6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zh-CN" smtClean="0"/>
          </a:p>
          <a:p>
            <a:endParaRPr lang="en-US" altLang="zh-CN" i="1" smtClean="0">
              <a:latin typeface="Calibri" pitchFamily="34" charset="0"/>
            </a:endParaRPr>
          </a:p>
          <a:p>
            <a:endParaRPr lang="fr-FR" altLang="zh-CN" smtClean="0">
              <a:latin typeface="Calibri" pitchFamily="34" charset="0"/>
            </a:endParaRPr>
          </a:p>
          <a:p>
            <a:endParaRPr lang="en-US" altLang="zh-CN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AEE90-DF9A-442E-8D19-C4BC13810397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zh-CN" smtClean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65D633-5605-41BD-994A-FEEFDF692E2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64805C-73B5-467D-9658-C8561EE67E3C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E2697-08E8-469A-BF1C-2FB5DCCC8EF5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E86C56-4FBF-4D02-BE57-C82BA77A900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1313" lvl="2" indent="-341313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en-US" altLang="zh-CN" sz="1600" smtClean="0">
              <a:latin typeface="Arial" charset="0"/>
              <a:cs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207D9-3869-462D-BFEF-0339E1E0A6D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BC4C3B-2A3F-4301-847D-D99DCCF8B3A1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68A6EC-1E48-4CC3-AAB9-CBF2551E1CBF}" type="slidenum">
              <a:rPr lang="fr-FR" smtClean="0">
                <a:latin typeface="Arial" pitchFamily="34" charset="0"/>
              </a:rPr>
              <a:pPr>
                <a:defRPr/>
              </a:pPr>
              <a:t>26</a:t>
            </a:fld>
            <a:endParaRPr lang="fr-FR" dirty="0" smtClean="0">
              <a:latin typeface="Arial" pitchFamily="34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3F8225-D52F-4E0F-9BEE-C3873E43637B}" type="slidenum">
              <a:rPr lang="fr-FR" smtClean="0"/>
              <a:pPr>
                <a:defRPr/>
              </a:pPr>
              <a:t>3</a:t>
            </a:fld>
            <a:endParaRPr lang="fr-FR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2300" y="762000"/>
            <a:ext cx="5486400" cy="36576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46613"/>
            <a:ext cx="4918075" cy="4497387"/>
          </a:xfrm>
          <a:noFill/>
          <a:ln/>
        </p:spPr>
        <p:txBody>
          <a:bodyPr/>
          <a:lstStyle/>
          <a:p>
            <a:pPr marL="169863" indent="-169863" eaLnBrk="1" hangingPunct="1">
              <a:buFont typeface="Wingdings" pitchFamily="2" charset="2"/>
              <a:buChar char="§"/>
            </a:pPr>
            <a:endParaRPr lang="en-US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5AB95F-7405-4CEE-8E8A-FE28D30DC5F0}" type="slidenum">
              <a:rPr lang="fr-FR" smtClean="0"/>
              <a:pPr>
                <a:defRPr/>
              </a:pPr>
              <a:t>4</a:t>
            </a:fld>
            <a:endParaRPr lang="fr-FR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2300" y="762000"/>
            <a:ext cx="5486400" cy="36576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46613"/>
            <a:ext cx="4918075" cy="4497387"/>
          </a:xfrm>
          <a:noFill/>
          <a:ln/>
        </p:spPr>
        <p:txBody>
          <a:bodyPr/>
          <a:lstStyle/>
          <a:p>
            <a:pPr marL="169863" indent="-169863" eaLnBrk="1" hangingPunct="1">
              <a:buFontTx/>
              <a:buChar char="•"/>
            </a:pPr>
            <a:endParaRPr lang="en-US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9A347-0D7A-46BD-A099-2443D2C99CEB}" type="slidenum">
              <a:rPr lang="fr-FR" smtClean="0"/>
              <a:pPr>
                <a:defRPr/>
              </a:pPr>
              <a:t>5</a:t>
            </a:fld>
            <a:endParaRPr lang="fr-FR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2300" y="762000"/>
            <a:ext cx="5486400" cy="36576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46613"/>
            <a:ext cx="4918075" cy="4497387"/>
          </a:xfrm>
          <a:noFill/>
          <a:ln/>
        </p:spPr>
        <p:txBody>
          <a:bodyPr/>
          <a:lstStyle/>
          <a:p>
            <a:pPr eaLnBrk="1" hangingPunct="1"/>
            <a:endParaRPr lang="fr-FR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43CAEC-060F-4592-9D0C-9CC5AD5FDC79}" type="slidenum">
              <a:rPr lang="fr-FR" smtClean="0"/>
              <a:pPr>
                <a:defRPr/>
              </a:pPr>
              <a:t>6</a:t>
            </a:fld>
            <a:endParaRPr lang="fr-FR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2300" y="762000"/>
            <a:ext cx="5486400" cy="36576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46613"/>
            <a:ext cx="4918075" cy="4497387"/>
          </a:xfrm>
          <a:noFill/>
          <a:ln/>
        </p:spPr>
        <p:txBody>
          <a:bodyPr/>
          <a:lstStyle/>
          <a:p>
            <a:pPr marL="169863" indent="-169863" eaLnBrk="1" hangingPunct="1">
              <a:buFontTx/>
              <a:buChar char="•"/>
            </a:pPr>
            <a:endParaRPr lang="en-US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4E3ED3-D3C8-48C9-97AE-367BAEDEE01E}" type="slidenum">
              <a:rPr lang="fr-FR" smtClean="0"/>
              <a:pPr>
                <a:defRPr/>
              </a:pPr>
              <a:t>7</a:t>
            </a:fld>
            <a:endParaRPr lang="fr-FR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2300" y="762000"/>
            <a:ext cx="5486400" cy="36576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46613"/>
            <a:ext cx="4918075" cy="4497387"/>
          </a:xfrm>
          <a:noFill/>
          <a:ln/>
        </p:spPr>
        <p:txBody>
          <a:bodyPr/>
          <a:lstStyle/>
          <a:p>
            <a:pPr marL="169863" indent="-169863" eaLnBrk="1" hangingPunct="1">
              <a:buFont typeface="Wingdings" pitchFamily="2" charset="2"/>
              <a:buChar char="§"/>
            </a:pPr>
            <a:endParaRPr lang="en-US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6C41C7-DFA1-4FF9-87C5-3AC5BFCB67CA}" type="slidenum">
              <a:rPr lang="fr-FR" smtClean="0"/>
              <a:pPr>
                <a:defRPr/>
              </a:pPr>
              <a:t>8</a:t>
            </a:fld>
            <a:endParaRPr lang="fr-FR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2300" y="762000"/>
            <a:ext cx="5486400" cy="36576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46613"/>
            <a:ext cx="4918075" cy="4497387"/>
          </a:xfrm>
          <a:noFill/>
          <a:ln/>
        </p:spPr>
        <p:txBody>
          <a:bodyPr/>
          <a:lstStyle/>
          <a:p>
            <a:pPr marL="169863" indent="-169863" eaLnBrk="1" hangingPunct="1">
              <a:buFontTx/>
              <a:buChar char="•"/>
            </a:pPr>
            <a:endParaRPr lang="en-US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040497-8707-4938-A4D4-4C58115DBCF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2300" y="762000"/>
            <a:ext cx="5486400" cy="36576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46613"/>
            <a:ext cx="4918075" cy="4497387"/>
          </a:xfrm>
          <a:noFill/>
          <a:ln/>
        </p:spPr>
        <p:txBody>
          <a:bodyPr/>
          <a:lstStyle/>
          <a:p>
            <a:pPr eaLnBrk="1" hangingPunct="1"/>
            <a:endParaRPr lang="fr-FR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92"/>
            <a:ext cx="9258300" cy="576064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4F8A"/>
                </a:solidFill>
                <a:effectLst/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14350" y="274638"/>
            <a:ext cx="92583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矩形 7"/>
          <p:cNvSpPr/>
          <p:nvPr userDrawn="1"/>
        </p:nvSpPr>
        <p:spPr bwMode="auto">
          <a:xfrm>
            <a:off x="1543100" y="6402424"/>
            <a:ext cx="6552728" cy="36004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硫与化肥市场研讨会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北京（中国）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月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1543100" y="6402424"/>
            <a:ext cx="6552728" cy="36004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硫与化肥市场研讨会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北京（中国）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月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600201"/>
            <a:ext cx="45434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矩形 7"/>
          <p:cNvSpPr/>
          <p:nvPr userDrawn="1"/>
        </p:nvSpPr>
        <p:spPr bwMode="auto">
          <a:xfrm>
            <a:off x="1543100" y="6402424"/>
            <a:ext cx="6552728" cy="36004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硫与化肥市场研讨会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北京（中国）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月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29225" y="1600200"/>
            <a:ext cx="4543425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29225" y="3938589"/>
            <a:ext cx="4543425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38ECA9D6-966E-44D4-AAAA-908AD6F26A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矩形 8"/>
          <p:cNvSpPr/>
          <p:nvPr userDrawn="1"/>
        </p:nvSpPr>
        <p:spPr bwMode="auto">
          <a:xfrm>
            <a:off x="1543100" y="6402424"/>
            <a:ext cx="6552728" cy="36004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硫与化肥市场研讨会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北京（中国）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月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1543100" y="6402424"/>
            <a:ext cx="6552728" cy="36004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硫与化肥市场研讨会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北京（中国）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月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1543100" y="6402424"/>
            <a:ext cx="6552728" cy="36004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硫与化肥市场研讨会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北京（中国）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月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1543100" y="6402424"/>
            <a:ext cx="6552728" cy="36004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硫与化肥市场研讨会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北京（中国）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月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92"/>
            <a:ext cx="9258300" cy="576064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4F8A"/>
                </a:solidFill>
                <a:effectLst/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矩形 2"/>
          <p:cNvSpPr/>
          <p:nvPr userDrawn="1"/>
        </p:nvSpPr>
        <p:spPr bwMode="auto">
          <a:xfrm>
            <a:off x="1543100" y="6402424"/>
            <a:ext cx="6552728" cy="36004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硫与化肥市场研讨会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北京（中国）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月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0" descr="logo_ifa_acronym_rvb_petit_150dpi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537700" y="6286500"/>
            <a:ext cx="64611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-20638" y="6316663"/>
            <a:ext cx="9301163" cy="56090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72000" rIns="0" bIns="7200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 dirty="0" smtClean="0">
                <a:solidFill>
                  <a:schemeClr val="bg1"/>
                </a:solidFill>
              </a:rPr>
              <a:t>2014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硫与化肥研讨会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-</a:t>
            </a:r>
            <a:r>
              <a:rPr lang="zh-CN" altLang="en-US" sz="1800" b="1" dirty="0">
                <a:solidFill>
                  <a:schemeClr val="bg1"/>
                </a:solidFill>
              </a:rPr>
              <a:t>北京（中国）</a:t>
            </a:r>
            <a:r>
              <a:rPr lang="en-US" altLang="zh-CN" sz="1800" b="1" dirty="0">
                <a:solidFill>
                  <a:schemeClr val="bg1"/>
                </a:solidFill>
              </a:rPr>
              <a:t>-2014</a:t>
            </a:r>
            <a:r>
              <a:rPr lang="zh-CN" altLang="en-US" sz="1800" b="1" dirty="0">
                <a:solidFill>
                  <a:schemeClr val="bg1"/>
                </a:solidFill>
              </a:rPr>
              <a:t>年</a:t>
            </a:r>
            <a:r>
              <a:rPr lang="en-US" altLang="zh-CN" sz="1800" b="1" dirty="0">
                <a:solidFill>
                  <a:schemeClr val="bg1"/>
                </a:solidFill>
              </a:rPr>
              <a:t>3</a:t>
            </a:r>
            <a:r>
              <a:rPr lang="zh-CN" altLang="en-US" sz="1800" b="1" dirty="0">
                <a:solidFill>
                  <a:schemeClr val="bg1"/>
                </a:solidFill>
              </a:rPr>
              <a:t>月</a:t>
            </a:r>
            <a:endParaRPr lang="en-US" altLang="zh-CN" sz="1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 bwMode="auto">
          <a:xfrm>
            <a:off x="1543100" y="6402424"/>
            <a:ext cx="6552728" cy="36004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硫与化肥市场研讨会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北京（中国）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—2014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9" r:id="rId12"/>
    <p:sldLayoutId id="2147483658" r:id="rId13"/>
    <p:sldLayoutId id="2147483657" r:id="rId14"/>
    <p:sldLayoutId id="2147483671" r:id="rId15"/>
    <p:sldLayoutId id="2147483656" r:id="rId16"/>
    <p:sldLayoutId id="2147483672" r:id="rId17"/>
    <p:sldLayoutId id="2147483673" r:id="rId18"/>
    <p:sldLayoutId id="2147483655" r:id="rId19"/>
    <p:sldLayoutId id="2147483653" r:id="rId20"/>
    <p:sldLayoutId id="2147483654" r:id="rId21"/>
    <p:sldLayoutId id="2147483652" r:id="rId2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14288"/>
            <a:ext cx="10301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85848" y="2143116"/>
            <a:ext cx="8497887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zh-CN" altLang="fr-FR" sz="4400" b="1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  <a:cs typeface="Segoe UI" pitchFamily="34" charset="0"/>
              </a:rPr>
              <a:t>全球化肥需求和供应</a:t>
            </a:r>
            <a:r>
              <a:rPr lang="fr-FR" altLang="zh-CN" sz="4400" b="1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  <a:cs typeface="Segoe UI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fr-FR" altLang="zh-CN" sz="4400" b="1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  <a:cs typeface="Segoe UI" pitchFamily="34" charset="0"/>
              </a:rPr>
              <a:t>IFA </a:t>
            </a:r>
            <a:r>
              <a:rPr lang="zh-CN" altLang="fr-FR" sz="4400" b="1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  <a:cs typeface="Segoe UI" pitchFamily="34" charset="0"/>
              </a:rPr>
              <a:t>短期预测</a:t>
            </a:r>
            <a:r>
              <a:rPr lang="fr-FR" altLang="zh-CN" sz="4400" b="1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  <a:cs typeface="Segoe UI" pitchFamily="34" charset="0"/>
              </a:rPr>
              <a:t> : 2013 - 2014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182688" y="4987925"/>
            <a:ext cx="864076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altLang="zh-CN" sz="2400" b="1" dirty="0">
                <a:solidFill>
                  <a:srgbClr val="006600"/>
                </a:solidFill>
              </a:rPr>
              <a:t>Michel Prud’homme and Patrick Heffer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fr-FR" sz="2400" b="1" dirty="0">
                <a:solidFill>
                  <a:srgbClr val="006600"/>
                </a:solidFill>
              </a:rPr>
              <a:t>国际肥料协会</a:t>
            </a:r>
            <a:endParaRPr lang="zh-CN" altLang="en-AU" sz="2400" b="1" dirty="0">
              <a:solidFill>
                <a:srgbClr val="006600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14850" y="3086100"/>
            <a:ext cx="10287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514850" y="3086100"/>
            <a:ext cx="10287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/>
          </a:p>
        </p:txBody>
      </p:sp>
      <p:sp>
        <p:nvSpPr>
          <p:cNvPr id="252" name="Rectangle 26"/>
          <p:cNvSpPr>
            <a:spLocks noChangeArrowheads="1"/>
          </p:cNvSpPr>
          <p:nvPr/>
        </p:nvSpPr>
        <p:spPr bwMode="auto">
          <a:xfrm>
            <a:off x="534988" y="6092825"/>
            <a:ext cx="541972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 dirty="0" smtClean="0">
                <a:solidFill>
                  <a:schemeClr val="bg1"/>
                </a:solidFill>
              </a:rPr>
              <a:t>2014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年硫与化肥市场研讨会</a:t>
            </a:r>
            <a:endParaRPr lang="en-US" altLang="zh-CN" sz="1800" b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zh-CN" altLang="fr-FR" sz="1800" b="1" dirty="0">
                <a:solidFill>
                  <a:schemeClr val="bg1"/>
                </a:solidFill>
              </a:rPr>
              <a:t>北京 </a:t>
            </a:r>
            <a:r>
              <a:rPr lang="fr-FR" altLang="zh-CN" sz="1800" b="1" dirty="0">
                <a:solidFill>
                  <a:schemeClr val="bg1"/>
                </a:solidFill>
              </a:rPr>
              <a:t>(</a:t>
            </a:r>
            <a:r>
              <a:rPr lang="zh-CN" altLang="fr-FR" sz="1800" b="1" dirty="0">
                <a:solidFill>
                  <a:schemeClr val="bg1"/>
                </a:solidFill>
              </a:rPr>
              <a:t>中国</a:t>
            </a:r>
            <a:r>
              <a:rPr lang="fr-FR" altLang="zh-CN" sz="1800" b="1" dirty="0">
                <a:solidFill>
                  <a:schemeClr val="bg1"/>
                </a:solidFill>
              </a:rPr>
              <a:t>) – 2014</a:t>
            </a:r>
            <a:r>
              <a:rPr lang="zh-CN" altLang="fr-FR" sz="1800" b="1" dirty="0">
                <a:solidFill>
                  <a:schemeClr val="bg1"/>
                </a:solidFill>
              </a:rPr>
              <a:t>年</a:t>
            </a:r>
            <a:r>
              <a:rPr lang="fr-FR" altLang="zh-CN" sz="1800" b="1" dirty="0">
                <a:solidFill>
                  <a:schemeClr val="bg1"/>
                </a:solidFill>
              </a:rPr>
              <a:t>3</a:t>
            </a:r>
            <a:r>
              <a:rPr lang="zh-CN" altLang="fr-FR" sz="1800" b="1" dirty="0">
                <a:solidFill>
                  <a:schemeClr val="bg1"/>
                </a:solidFill>
              </a:rPr>
              <a:t>月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188913"/>
            <a:ext cx="9082088" cy="4762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kern="1200" dirty="0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需求方面的关注点</a:t>
            </a:r>
            <a:endParaRPr lang="en-US" altLang="en-US" sz="3600" b="1" kern="1200" dirty="0">
              <a:solidFill>
                <a:srgbClr val="006600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5058" name="Rectangle 11"/>
          <p:cNvSpPr>
            <a:spLocks noChangeArrowheads="1"/>
          </p:cNvSpPr>
          <p:nvPr/>
        </p:nvSpPr>
        <p:spPr bwMode="auto">
          <a:xfrm>
            <a:off x="318964" y="1124744"/>
            <a:ext cx="95758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altLang="zh-CN" sz="2000" b="1" dirty="0">
                <a:solidFill>
                  <a:srgbClr val="006600"/>
                </a:solidFill>
              </a:rPr>
              <a:t>2014</a:t>
            </a:r>
            <a:r>
              <a:rPr lang="zh-CN" altLang="en-US" sz="2000" b="1" dirty="0">
                <a:solidFill>
                  <a:srgbClr val="006600"/>
                </a:solidFill>
              </a:rPr>
              <a:t>年世界经济逐步恢复</a:t>
            </a:r>
            <a:endParaRPr lang="en-US" altLang="zh-CN" sz="2000" b="1" dirty="0">
              <a:solidFill>
                <a:srgbClr val="006600"/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Tx/>
              <a:buAutoNum type="arabicPeriod" startAt="2"/>
            </a:pPr>
            <a:r>
              <a:rPr lang="en-US" altLang="zh-CN" sz="2000" b="1" dirty="0">
                <a:solidFill>
                  <a:srgbClr val="006600"/>
                </a:solidFill>
              </a:rPr>
              <a:t>2013</a:t>
            </a:r>
            <a:r>
              <a:rPr lang="zh-CN" altLang="en-US" sz="2000" b="1" dirty="0">
                <a:solidFill>
                  <a:srgbClr val="006600"/>
                </a:solidFill>
              </a:rPr>
              <a:t>年主要种植产区天气良好、上半年粮食价格高位运行刺激</a:t>
            </a:r>
            <a:r>
              <a:rPr lang="en-US" altLang="zh-CN" sz="2000" b="1" dirty="0">
                <a:solidFill>
                  <a:srgbClr val="006600"/>
                </a:solidFill>
              </a:rPr>
              <a:t>2013</a:t>
            </a:r>
            <a:r>
              <a:rPr lang="zh-CN" altLang="en-US" sz="2000" b="1" dirty="0">
                <a:solidFill>
                  <a:srgbClr val="006600"/>
                </a:solidFill>
              </a:rPr>
              <a:t>年产量</a:t>
            </a:r>
            <a:r>
              <a:rPr lang="en-US" altLang="zh-CN" sz="2000" b="1" dirty="0">
                <a:solidFill>
                  <a:srgbClr val="006600"/>
                </a:solidFill>
              </a:rPr>
              <a:t/>
            </a:r>
            <a:br>
              <a:rPr lang="en-US" altLang="zh-CN" sz="2000" b="1" dirty="0">
                <a:solidFill>
                  <a:srgbClr val="006600"/>
                </a:solidFill>
              </a:rPr>
            </a:br>
            <a:r>
              <a:rPr lang="en-US" altLang="zh-CN" sz="2000" b="1" dirty="0">
                <a:solidFill>
                  <a:srgbClr val="006600"/>
                </a:solidFill>
                <a:sym typeface="Wingdings" pitchFamily="2" charset="2"/>
              </a:rPr>
              <a:t> </a:t>
            </a:r>
            <a:r>
              <a:rPr lang="en-US" altLang="zh-CN" sz="2000" b="1" dirty="0">
                <a:solidFill>
                  <a:srgbClr val="006600"/>
                </a:solidFill>
              </a:rPr>
              <a:t>2013</a:t>
            </a:r>
            <a:r>
              <a:rPr lang="zh-CN" altLang="en-US" sz="2000" b="1" dirty="0">
                <a:solidFill>
                  <a:srgbClr val="006600"/>
                </a:solidFill>
              </a:rPr>
              <a:t>年所有谷物和油料作物丰收。</a:t>
            </a:r>
            <a:endParaRPr lang="en-US" altLang="zh-CN" sz="2000" b="1" dirty="0">
              <a:solidFill>
                <a:srgbClr val="006600"/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006600"/>
                </a:solidFill>
              </a:rPr>
              <a:t>3.   </a:t>
            </a:r>
            <a:r>
              <a:rPr lang="zh-CN" altLang="en-US" sz="2000" b="1" dirty="0">
                <a:solidFill>
                  <a:srgbClr val="006600"/>
                </a:solidFill>
              </a:rPr>
              <a:t>除小麦外其他作物出口供应量充足。</a:t>
            </a:r>
            <a:r>
              <a:rPr lang="en-US" altLang="zh-CN" sz="2000" b="1" dirty="0">
                <a:solidFill>
                  <a:srgbClr val="006600"/>
                </a:solidFill>
              </a:rPr>
              <a:t/>
            </a:r>
            <a:br>
              <a:rPr lang="en-US" altLang="zh-CN" sz="2000" b="1" dirty="0">
                <a:solidFill>
                  <a:srgbClr val="006600"/>
                </a:solidFill>
              </a:rPr>
            </a:br>
            <a:r>
              <a:rPr lang="en-US" altLang="zh-CN" sz="2000" b="1" dirty="0">
                <a:solidFill>
                  <a:srgbClr val="006600"/>
                </a:solidFill>
                <a:sym typeface="Wingdings" pitchFamily="2" charset="2"/>
              </a:rPr>
              <a:t> </a:t>
            </a:r>
            <a:r>
              <a:rPr lang="zh-CN" altLang="en-US" sz="2000" b="1" dirty="0">
                <a:solidFill>
                  <a:srgbClr val="006600"/>
                </a:solidFill>
                <a:sym typeface="Wingdings" pitchFamily="2" charset="2"/>
              </a:rPr>
              <a:t>农作物价格下跌</a:t>
            </a:r>
            <a:endParaRPr lang="en-US" altLang="zh-CN" sz="2000" b="1" dirty="0">
              <a:solidFill>
                <a:srgbClr val="006600"/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006600"/>
                </a:solidFill>
              </a:rPr>
              <a:t>4.   </a:t>
            </a:r>
            <a:r>
              <a:rPr lang="zh-CN" altLang="en-US" sz="2000" b="1" dirty="0">
                <a:solidFill>
                  <a:srgbClr val="006600"/>
                </a:solidFill>
              </a:rPr>
              <a:t>由于农作物价格影响，农民推迟化肥采购。</a:t>
            </a:r>
            <a:endParaRPr lang="en-US" altLang="zh-CN" sz="2000" b="1" dirty="0">
              <a:solidFill>
                <a:srgbClr val="006600"/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006600"/>
                </a:solidFill>
              </a:rPr>
              <a:t>5.   </a:t>
            </a:r>
            <a:r>
              <a:rPr lang="zh-CN" altLang="en-US" sz="2000" b="1" dirty="0">
                <a:solidFill>
                  <a:srgbClr val="006600"/>
                </a:solidFill>
              </a:rPr>
              <a:t>印度补贴政策变化带来的不确定性：预计磷和钾养分需求逐步恢复。</a:t>
            </a:r>
            <a:endParaRPr lang="en-US" altLang="zh-CN" sz="2000" b="1" dirty="0">
              <a:solidFill>
                <a:srgbClr val="006600"/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Tx/>
              <a:buAutoNum type="arabicPeriod" startAt="6"/>
            </a:pPr>
            <a:r>
              <a:rPr lang="zh-CN" altLang="en-US" sz="2000" b="1" dirty="0">
                <a:solidFill>
                  <a:srgbClr val="006600"/>
                </a:solidFill>
              </a:rPr>
              <a:t>需求自</a:t>
            </a:r>
            <a:r>
              <a:rPr lang="en-US" altLang="zh-CN" sz="2000" b="1" dirty="0">
                <a:solidFill>
                  <a:srgbClr val="006600"/>
                </a:solidFill>
              </a:rPr>
              <a:t>2013/2014</a:t>
            </a:r>
            <a:r>
              <a:rPr lang="zh-CN" altLang="en-US" sz="2000" b="1" dirty="0">
                <a:solidFill>
                  <a:srgbClr val="006600"/>
                </a:solidFill>
              </a:rPr>
              <a:t>年度再次增长</a:t>
            </a:r>
            <a:r>
              <a:rPr lang="en-US" altLang="zh-CN" sz="2000" b="1" dirty="0">
                <a:solidFill>
                  <a:srgbClr val="006600"/>
                </a:solidFill>
              </a:rPr>
              <a:t> </a:t>
            </a:r>
            <a:r>
              <a:rPr lang="zh-CN" altLang="en-US" sz="2000" b="1" dirty="0">
                <a:solidFill>
                  <a:srgbClr val="006600"/>
                </a:solidFill>
              </a:rPr>
              <a:t>：</a:t>
            </a:r>
            <a:r>
              <a:rPr lang="en-US" altLang="zh-CN" sz="2000" b="1" dirty="0">
                <a:solidFill>
                  <a:srgbClr val="006600"/>
                </a:solidFill>
              </a:rPr>
              <a:t>2013/2014</a:t>
            </a:r>
            <a:r>
              <a:rPr lang="zh-CN" altLang="en-US" sz="2000" b="1" dirty="0">
                <a:solidFill>
                  <a:srgbClr val="006600"/>
                </a:solidFill>
              </a:rPr>
              <a:t>年度增长</a:t>
            </a:r>
            <a:r>
              <a:rPr lang="en-US" altLang="zh-CN" sz="2000" b="1" dirty="0">
                <a:solidFill>
                  <a:srgbClr val="006600"/>
                </a:solidFill>
              </a:rPr>
              <a:t> </a:t>
            </a:r>
            <a:r>
              <a:rPr lang="en-US" altLang="zh-CN" sz="2000" b="1" i="1" dirty="0">
                <a:solidFill>
                  <a:srgbClr val="006600"/>
                </a:solidFill>
              </a:rPr>
              <a:t>+2.0% ; 2014/2015</a:t>
            </a:r>
            <a:r>
              <a:rPr lang="zh-CN" altLang="en-US" sz="2000" b="1" i="1" dirty="0">
                <a:solidFill>
                  <a:srgbClr val="006600"/>
                </a:solidFill>
              </a:rPr>
              <a:t>年度增长</a:t>
            </a:r>
            <a:r>
              <a:rPr lang="en-US" altLang="zh-CN" sz="2000" b="1" i="1" dirty="0">
                <a:solidFill>
                  <a:srgbClr val="006600"/>
                </a:solidFill>
              </a:rPr>
              <a:t>+2.7%</a:t>
            </a:r>
            <a:r>
              <a:rPr lang="zh-CN" altLang="en-US" sz="2000" b="1" i="1" dirty="0">
                <a:solidFill>
                  <a:srgbClr val="006600"/>
                </a:solidFill>
              </a:rPr>
              <a:t>。</a:t>
            </a:r>
            <a:endParaRPr lang="en-US" altLang="zh-CN" sz="20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751012" y="836712"/>
          <a:ext cx="77048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6" name="Titre 4"/>
          <p:cNvSpPr txBox="1">
            <a:spLocks/>
          </p:cNvSpPr>
          <p:nvPr/>
        </p:nvSpPr>
        <p:spPr bwMode="auto">
          <a:xfrm>
            <a:off x="534988" y="188913"/>
            <a:ext cx="9258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zh-CN" altLang="en-US" sz="3200" b="1">
                <a:solidFill>
                  <a:srgbClr val="006600"/>
                </a:solidFill>
              </a:rPr>
              <a:t>全球养料用途</a:t>
            </a:r>
            <a:r>
              <a:rPr lang="fr-FR" altLang="zh-CN" sz="3200" b="1">
                <a:solidFill>
                  <a:srgbClr val="006600"/>
                </a:solidFill>
              </a:rPr>
              <a:t> : 2010-2013</a:t>
            </a:r>
          </a:p>
        </p:txBody>
      </p:sp>
      <p:sp>
        <p:nvSpPr>
          <p:cNvPr id="47107" name="ZoneTexte 3"/>
          <p:cNvSpPr txBox="1">
            <a:spLocks noChangeArrowheads="1"/>
          </p:cNvSpPr>
          <p:nvPr/>
        </p:nvSpPr>
        <p:spPr bwMode="auto">
          <a:xfrm>
            <a:off x="1255713" y="879475"/>
            <a:ext cx="1300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000000"/>
                </a:solidFill>
              </a:rPr>
              <a:t>百万吨 纯养分</a:t>
            </a:r>
            <a:endParaRPr lang="fr-FR" altLang="zh-CN" sz="1400" b="1">
              <a:solidFill>
                <a:srgbClr val="000000"/>
              </a:solidFill>
            </a:endParaRPr>
          </a:p>
        </p:txBody>
      </p:sp>
      <p:sp>
        <p:nvSpPr>
          <p:cNvPr id="47108" name="ZoneTexte 4"/>
          <p:cNvSpPr txBox="1">
            <a:spLocks noChangeArrowheads="1"/>
          </p:cNvSpPr>
          <p:nvPr/>
        </p:nvSpPr>
        <p:spPr bwMode="auto">
          <a:xfrm>
            <a:off x="7118350" y="1844675"/>
            <a:ext cx="3168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zh-CN" sz="1600" b="1">
                <a:solidFill>
                  <a:srgbClr val="006600"/>
                </a:solidFill>
              </a:rPr>
              <a:t> </a:t>
            </a:r>
            <a:r>
              <a:rPr lang="zh-CN" altLang="en-US" sz="1600" b="1">
                <a:solidFill>
                  <a:srgbClr val="006600"/>
                </a:solidFill>
              </a:rPr>
              <a:t>化肥用途</a:t>
            </a:r>
            <a:r>
              <a:rPr lang="fr-FR" altLang="zh-CN" sz="1600" b="1">
                <a:solidFill>
                  <a:srgbClr val="006600"/>
                </a:solidFill>
              </a:rPr>
              <a:t> : </a:t>
            </a:r>
            <a:r>
              <a:rPr lang="zh-CN" altLang="en-US" sz="1600" b="1">
                <a:solidFill>
                  <a:srgbClr val="006600"/>
                </a:solidFill>
              </a:rPr>
              <a:t>较</a:t>
            </a:r>
            <a:r>
              <a:rPr lang="en-US" altLang="zh-CN" sz="1600" b="1">
                <a:solidFill>
                  <a:srgbClr val="006600"/>
                </a:solidFill>
              </a:rPr>
              <a:t>2012</a:t>
            </a:r>
            <a:r>
              <a:rPr lang="zh-CN" altLang="en-US" sz="1600" b="1">
                <a:solidFill>
                  <a:srgbClr val="006600"/>
                </a:solidFill>
              </a:rPr>
              <a:t>年增长</a:t>
            </a:r>
            <a:r>
              <a:rPr lang="fr-FR" altLang="zh-CN" sz="1600" b="1">
                <a:solidFill>
                  <a:srgbClr val="006600"/>
                </a:solidFill>
              </a:rPr>
              <a:t>0</a:t>
            </a:r>
            <a:r>
              <a:rPr lang="en-US" altLang="zh-CN" sz="1600" b="1">
                <a:solidFill>
                  <a:srgbClr val="006600"/>
                </a:solidFill>
              </a:rPr>
              <a:t>.</a:t>
            </a:r>
            <a:r>
              <a:rPr lang="fr-FR" altLang="zh-CN" sz="1600" b="1">
                <a:solidFill>
                  <a:srgbClr val="006600"/>
                </a:solidFill>
              </a:rPr>
              <a:t>5% </a:t>
            </a:r>
          </a:p>
        </p:txBody>
      </p:sp>
      <p:sp>
        <p:nvSpPr>
          <p:cNvPr id="47109" name="ZoneTexte 5"/>
          <p:cNvSpPr txBox="1">
            <a:spLocks noChangeArrowheads="1"/>
          </p:cNvSpPr>
          <p:nvPr/>
        </p:nvSpPr>
        <p:spPr bwMode="auto">
          <a:xfrm>
            <a:off x="7250113" y="4005263"/>
            <a:ext cx="2952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1F497D"/>
                </a:solidFill>
              </a:rPr>
              <a:t>非化肥用途</a:t>
            </a:r>
            <a:r>
              <a:rPr lang="fr-FR" altLang="zh-CN" sz="1600" b="1">
                <a:solidFill>
                  <a:srgbClr val="1F497D"/>
                </a:solidFill>
              </a:rPr>
              <a:t>: </a:t>
            </a:r>
            <a:r>
              <a:rPr lang="zh-CN" altLang="en-US" sz="1600" b="1">
                <a:solidFill>
                  <a:srgbClr val="1F497D"/>
                </a:solidFill>
              </a:rPr>
              <a:t>增长</a:t>
            </a:r>
            <a:r>
              <a:rPr lang="fr-FR" altLang="zh-CN" sz="1600" b="1">
                <a:solidFill>
                  <a:srgbClr val="1F497D"/>
                </a:solidFill>
              </a:rPr>
              <a:t>+9%</a:t>
            </a: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238125" y="6062663"/>
            <a:ext cx="5143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 i="1">
                <a:solidFill>
                  <a:srgbClr val="000000"/>
                </a:solidFill>
              </a:rPr>
              <a:t>Sources: IFA Agriculture and Production and International Trade 2013</a:t>
            </a:r>
            <a:endParaRPr lang="fr-FR" altLang="zh-CN" sz="11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4"/>
          <p:cNvSpPr txBox="1">
            <a:spLocks/>
          </p:cNvSpPr>
          <p:nvPr/>
        </p:nvSpPr>
        <p:spPr bwMode="auto">
          <a:xfrm>
            <a:off x="534988" y="188913"/>
            <a:ext cx="9258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zh-CN" altLang="en-US" sz="3200" b="1">
                <a:solidFill>
                  <a:srgbClr val="006600"/>
                </a:solidFill>
              </a:rPr>
              <a:t>全球养料生产：</a:t>
            </a:r>
            <a:r>
              <a:rPr lang="fr-FR" altLang="zh-CN" sz="3200" b="1">
                <a:solidFill>
                  <a:srgbClr val="006600"/>
                </a:solidFill>
              </a:rPr>
              <a:t>2012-2013</a:t>
            </a:r>
          </a:p>
        </p:txBody>
      </p:sp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231775" y="836613"/>
            <a:ext cx="5635625" cy="5487987"/>
            <a:chOff x="146" y="527"/>
            <a:chExt cx="3550" cy="3457"/>
          </a:xfrm>
        </p:grpSpPr>
        <p:sp>
          <p:nvSpPr>
            <p:cNvPr id="49153" name="ZoneTexte 3"/>
            <p:cNvSpPr txBox="1">
              <a:spLocks noChangeArrowheads="1"/>
            </p:cNvSpPr>
            <p:nvPr/>
          </p:nvSpPr>
          <p:spPr bwMode="auto">
            <a:xfrm>
              <a:off x="2877" y="527"/>
              <a:ext cx="8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0000"/>
                  </a:solidFill>
                </a:rPr>
                <a:t>百万吨 实物量</a:t>
              </a:r>
              <a:endParaRPr lang="fr-FR" altLang="zh-CN" sz="1400" b="1">
                <a:solidFill>
                  <a:srgbClr val="000000"/>
                </a:solidFill>
              </a:endParaRPr>
            </a:p>
          </p:txBody>
        </p:sp>
        <p:graphicFrame>
          <p:nvGraphicFramePr>
            <p:cNvPr id="7" name="Graphique 6"/>
            <p:cNvGraphicFramePr>
              <a:graphicFrameLocks/>
            </p:cNvGraphicFramePr>
            <p:nvPr/>
          </p:nvGraphicFramePr>
          <p:xfrm>
            <a:off x="150" y="663"/>
            <a:ext cx="3240" cy="31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9157" name="Rectangle 9"/>
            <p:cNvSpPr>
              <a:spLocks noChangeArrowheads="1"/>
            </p:cNvSpPr>
            <p:nvPr/>
          </p:nvSpPr>
          <p:spPr bwMode="auto">
            <a:xfrm>
              <a:off x="150" y="3819"/>
              <a:ext cx="324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100" i="1">
                  <a:solidFill>
                    <a:srgbClr val="000000"/>
                  </a:solidFill>
                </a:rPr>
                <a:t>Source: IFA Production and International Trade 2013</a:t>
              </a:r>
              <a:endParaRPr lang="fr-FR" altLang="zh-CN" sz="1100" i="1">
                <a:solidFill>
                  <a:srgbClr val="000000"/>
                </a:solidFill>
              </a:endParaRPr>
            </a:p>
          </p:txBody>
        </p:sp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473" y="845"/>
              <a:ext cx="998" cy="26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95000"/>
                </a:spcBef>
              </a:pPr>
              <a:r>
                <a:rPr lang="zh-CN" altLang="en-US" sz="1600"/>
                <a:t>硫磺</a:t>
              </a:r>
            </a:p>
            <a:p>
              <a:pPr algn="r">
                <a:spcBef>
                  <a:spcPct val="95000"/>
                </a:spcBef>
              </a:pPr>
              <a:r>
                <a:rPr lang="zh-CN" altLang="en-US" sz="1600"/>
                <a:t>钾肥</a:t>
              </a:r>
            </a:p>
            <a:p>
              <a:pPr algn="r">
                <a:spcBef>
                  <a:spcPct val="95000"/>
                </a:spcBef>
              </a:pPr>
              <a:r>
                <a:rPr lang="zh-CN" altLang="en-US" sz="1600"/>
                <a:t>重钙</a:t>
              </a:r>
            </a:p>
            <a:p>
              <a:pPr algn="r">
                <a:spcBef>
                  <a:spcPct val="95000"/>
                </a:spcBef>
              </a:pPr>
              <a:r>
                <a:rPr lang="zh-CN" altLang="en-US" sz="1600"/>
                <a:t>一铵</a:t>
              </a:r>
            </a:p>
            <a:p>
              <a:pPr algn="r">
                <a:spcBef>
                  <a:spcPct val="95000"/>
                </a:spcBef>
              </a:pPr>
              <a:r>
                <a:rPr lang="zh-CN" altLang="en-US" sz="1600"/>
                <a:t>二铵</a:t>
              </a:r>
            </a:p>
            <a:p>
              <a:pPr algn="r">
                <a:spcBef>
                  <a:spcPct val="95000"/>
                </a:spcBef>
              </a:pPr>
              <a:r>
                <a:rPr lang="zh-CN" altLang="en-US" sz="1600"/>
                <a:t>磷酸</a:t>
              </a:r>
            </a:p>
            <a:p>
              <a:pPr algn="r">
                <a:spcBef>
                  <a:spcPct val="95000"/>
                </a:spcBef>
              </a:pPr>
              <a:r>
                <a:rPr lang="zh-CN" altLang="en-US" sz="1600"/>
                <a:t>磷矿石</a:t>
              </a:r>
            </a:p>
            <a:p>
              <a:pPr algn="r">
                <a:spcBef>
                  <a:spcPct val="95000"/>
                </a:spcBef>
              </a:pPr>
              <a:r>
                <a:rPr lang="zh-CN" altLang="en-US" sz="1600"/>
                <a:t>尿素</a:t>
              </a:r>
            </a:p>
            <a:p>
              <a:pPr algn="r">
                <a:spcBef>
                  <a:spcPct val="95000"/>
                </a:spcBef>
              </a:pPr>
              <a:r>
                <a:rPr lang="zh-CN" altLang="en-US" sz="1600"/>
                <a:t>合成氨</a:t>
              </a:r>
            </a:p>
          </p:txBody>
        </p:sp>
      </p:grp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4999038" y="993775"/>
            <a:ext cx="4675187" cy="5108575"/>
            <a:chOff x="3149" y="626"/>
            <a:chExt cx="2945" cy="3218"/>
          </a:xfrm>
        </p:grpSpPr>
        <p:graphicFrame>
          <p:nvGraphicFramePr>
            <p:cNvPr id="9" name="Graphique 8"/>
            <p:cNvGraphicFramePr>
              <a:graphicFrameLocks/>
            </p:cNvGraphicFramePr>
            <p:nvPr/>
          </p:nvGraphicFramePr>
          <p:xfrm>
            <a:off x="3210" y="630"/>
            <a:ext cx="2880" cy="32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3149" y="1162"/>
              <a:ext cx="1089" cy="23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95000"/>
                </a:spcBef>
              </a:pPr>
              <a:r>
                <a:rPr lang="zh-CN" altLang="en-US" sz="1600"/>
                <a:t>钾肥</a:t>
              </a:r>
            </a:p>
            <a:p>
              <a:pPr algn="r">
                <a:spcBef>
                  <a:spcPct val="95000"/>
                </a:spcBef>
              </a:pPr>
              <a:r>
                <a:rPr lang="zh-CN" altLang="en-US" sz="1600"/>
                <a:t>重钙</a:t>
              </a:r>
            </a:p>
            <a:p>
              <a:pPr algn="r">
                <a:spcBef>
                  <a:spcPct val="95000"/>
                </a:spcBef>
              </a:pPr>
              <a:r>
                <a:rPr lang="zh-CN" altLang="en-US" sz="1600"/>
                <a:t>一铵</a:t>
              </a:r>
            </a:p>
            <a:p>
              <a:pPr algn="r">
                <a:spcBef>
                  <a:spcPct val="95000"/>
                </a:spcBef>
              </a:pPr>
              <a:r>
                <a:rPr lang="zh-CN" altLang="en-US" sz="1600"/>
                <a:t>二铵</a:t>
              </a:r>
            </a:p>
            <a:p>
              <a:pPr algn="r">
                <a:spcBef>
                  <a:spcPct val="95000"/>
                </a:spcBef>
              </a:pPr>
              <a:r>
                <a:rPr lang="zh-CN" altLang="en-US" sz="1600"/>
                <a:t>磷酸</a:t>
              </a:r>
            </a:p>
            <a:p>
              <a:pPr algn="r">
                <a:spcBef>
                  <a:spcPct val="95000"/>
                </a:spcBef>
              </a:pPr>
              <a:r>
                <a:rPr lang="zh-CN" altLang="en-US" sz="1600"/>
                <a:t>磷矿石</a:t>
              </a:r>
            </a:p>
            <a:p>
              <a:pPr algn="r">
                <a:spcBef>
                  <a:spcPct val="95000"/>
                </a:spcBef>
              </a:pPr>
              <a:r>
                <a:rPr lang="zh-CN" altLang="en-US" sz="1600"/>
                <a:t>尿素</a:t>
              </a:r>
            </a:p>
            <a:p>
              <a:pPr algn="r">
                <a:spcBef>
                  <a:spcPct val="95000"/>
                </a:spcBef>
              </a:pPr>
              <a:r>
                <a:rPr lang="zh-CN" altLang="en-US" sz="1600"/>
                <a:t>合成氨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/>
        </p:nvGraphicFramePr>
        <p:xfrm>
          <a:off x="751012" y="698501"/>
          <a:ext cx="8568952" cy="517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02" name="Titre 1"/>
          <p:cNvSpPr txBox="1">
            <a:spLocks/>
          </p:cNvSpPr>
          <p:nvPr/>
        </p:nvSpPr>
        <p:spPr bwMode="auto">
          <a:xfrm>
            <a:off x="39688" y="333375"/>
            <a:ext cx="10247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zh-CN" altLang="en-US" sz="3200" b="1">
                <a:solidFill>
                  <a:srgbClr val="006600"/>
                </a:solidFill>
              </a:rPr>
              <a:t>全球养料供应</a:t>
            </a:r>
            <a:r>
              <a:rPr lang="fr-FR" altLang="zh-CN" sz="3200" b="1">
                <a:solidFill>
                  <a:srgbClr val="006600"/>
                </a:solidFill>
              </a:rPr>
              <a:t>: 2002-2013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38125" y="6062663"/>
            <a:ext cx="5143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 i="1">
                <a:solidFill>
                  <a:srgbClr val="000000"/>
                </a:solidFill>
              </a:rPr>
              <a:t>Source: IFA Production and International Trade 2013</a:t>
            </a:r>
            <a:endParaRPr lang="fr-FR" altLang="zh-CN" sz="1100" i="1">
              <a:solidFill>
                <a:srgbClr val="000000"/>
              </a:solidFill>
            </a:endParaRPr>
          </a:p>
        </p:txBody>
      </p:sp>
      <p:sp>
        <p:nvSpPr>
          <p:cNvPr id="51204" name="ZoneTexte 4"/>
          <p:cNvSpPr txBox="1">
            <a:spLocks noChangeArrowheads="1"/>
          </p:cNvSpPr>
          <p:nvPr/>
        </p:nvSpPr>
        <p:spPr bwMode="auto">
          <a:xfrm>
            <a:off x="1471613" y="908050"/>
            <a:ext cx="1300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000000"/>
                </a:solidFill>
              </a:rPr>
              <a:t>百万吨 纯养分</a:t>
            </a:r>
            <a:endParaRPr lang="fr-FR" altLang="zh-CN" sz="1400" b="1">
              <a:solidFill>
                <a:srgbClr val="000000"/>
              </a:solidFill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630613" y="1268413"/>
            <a:ext cx="18002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地区内供给量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864225" y="1268413"/>
            <a:ext cx="18002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国际贸易量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/>
        </p:nvGraphicFramePr>
        <p:xfrm>
          <a:off x="1111052" y="1052736"/>
          <a:ext cx="727280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688" y="188913"/>
            <a:ext cx="10247312" cy="50323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全球贸易：主要品种</a:t>
            </a:r>
            <a:r>
              <a:rPr lang="zh-CN" altLang="fr-FR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fr-FR" altLang="zh-CN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: 2012-2013</a:t>
            </a:r>
          </a:p>
        </p:txBody>
      </p:sp>
      <p:sp>
        <p:nvSpPr>
          <p:cNvPr id="53251" name="ZoneTexte 5"/>
          <p:cNvSpPr txBox="1">
            <a:spLocks noChangeArrowheads="1"/>
          </p:cNvSpPr>
          <p:nvPr/>
        </p:nvSpPr>
        <p:spPr bwMode="auto">
          <a:xfrm>
            <a:off x="8167688" y="5373688"/>
            <a:ext cx="1311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000000"/>
                </a:solidFill>
              </a:rPr>
              <a:t>百万吨 实物量</a:t>
            </a:r>
            <a:endParaRPr lang="fr-FR" altLang="zh-CN" sz="1400" b="1">
              <a:solidFill>
                <a:srgbClr val="000000"/>
              </a:solidFill>
            </a:endParaRPr>
          </a:p>
        </p:txBody>
      </p:sp>
      <p:sp>
        <p:nvSpPr>
          <p:cNvPr id="53252" name="Rectangle 8"/>
          <p:cNvSpPr>
            <a:spLocks noChangeArrowheads="1"/>
          </p:cNvSpPr>
          <p:nvPr/>
        </p:nvSpPr>
        <p:spPr bwMode="auto">
          <a:xfrm>
            <a:off x="238125" y="6062663"/>
            <a:ext cx="5143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 i="1">
                <a:solidFill>
                  <a:srgbClr val="000000"/>
                </a:solidFill>
              </a:rPr>
              <a:t>Source: IFA Production and International Trade 2013</a:t>
            </a:r>
            <a:endParaRPr lang="fr-FR" altLang="zh-CN" sz="11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re 1"/>
          <p:cNvSpPr txBox="1">
            <a:spLocks/>
          </p:cNvSpPr>
          <p:nvPr/>
        </p:nvSpPr>
        <p:spPr bwMode="auto">
          <a:xfrm>
            <a:off x="39688" y="188913"/>
            <a:ext cx="10247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zh-CN" altLang="en-US" sz="3200" b="1">
                <a:solidFill>
                  <a:srgbClr val="006600"/>
                </a:solidFill>
              </a:rPr>
              <a:t>主要进口国家和出口国家</a:t>
            </a:r>
            <a:r>
              <a:rPr lang="fr-FR" altLang="zh-CN" sz="3200" b="1">
                <a:solidFill>
                  <a:srgbClr val="006600"/>
                </a:solidFill>
              </a:rPr>
              <a:t>: 2013</a:t>
            </a:r>
            <a:endParaRPr lang="fr-FR" altLang="zh-CN" sz="2800" b="1">
              <a:solidFill>
                <a:srgbClr val="006600"/>
              </a:solidFill>
            </a:endParaRPr>
          </a:p>
        </p:txBody>
      </p:sp>
      <p:sp>
        <p:nvSpPr>
          <p:cNvPr id="55298" name="ZoneTexte 6"/>
          <p:cNvSpPr txBox="1">
            <a:spLocks noChangeArrowheads="1"/>
          </p:cNvSpPr>
          <p:nvPr/>
        </p:nvSpPr>
        <p:spPr bwMode="auto">
          <a:xfrm>
            <a:off x="4471988" y="692150"/>
            <a:ext cx="134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fr-FR" sz="1400" b="1"/>
              <a:t>百万吨  实物量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9688" y="5157788"/>
          <a:ext cx="4814887" cy="581025"/>
        </p:xfrm>
        <a:graphic>
          <a:graphicData uri="http://schemas.openxmlformats.org/drawingml/2006/table">
            <a:tbl>
              <a:tblPr/>
              <a:tblGrid>
                <a:gridCol w="646112"/>
                <a:gridCol w="646113"/>
                <a:gridCol w="692150"/>
                <a:gridCol w="692150"/>
                <a:gridCol w="692150"/>
                <a:gridCol w="690562"/>
                <a:gridCol w="75565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印度 </a:t>
                      </a:r>
                      <a:r>
                        <a:rPr kumimoji="0" lang="fr-F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18%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43%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35%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26%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345" name="Group 49"/>
          <p:cNvGraphicFramePr>
            <a:graphicFrameLocks noGrp="1"/>
          </p:cNvGraphicFramePr>
          <p:nvPr/>
        </p:nvGraphicFramePr>
        <p:xfrm>
          <a:off x="5214938" y="5157788"/>
          <a:ext cx="4965700" cy="558165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712787"/>
                <a:gridCol w="714375"/>
                <a:gridCol w="712788"/>
                <a:gridCol w="714375"/>
                <a:gridCol w="77787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中国 </a:t>
                      </a:r>
                      <a:r>
                        <a:rPr kumimoji="0" lang="fr-F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18%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27%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/>
        </p:nvGraphicFramePr>
        <p:xfrm>
          <a:off x="5181046" y="1052736"/>
          <a:ext cx="4858997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337" name="Rectangle 8"/>
          <p:cNvSpPr>
            <a:spLocks noChangeArrowheads="1"/>
          </p:cNvSpPr>
          <p:nvPr/>
        </p:nvSpPr>
        <p:spPr bwMode="auto">
          <a:xfrm>
            <a:off x="238125" y="6062663"/>
            <a:ext cx="5143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 i="1"/>
              <a:t>Source: IFA Production and International Trade 2013</a:t>
            </a:r>
            <a:endParaRPr lang="fr-FR" altLang="zh-CN" sz="1100" i="1"/>
          </a:p>
        </p:txBody>
      </p:sp>
      <p:sp>
        <p:nvSpPr>
          <p:cNvPr id="4" name="Rectangle 3"/>
          <p:cNvSpPr/>
          <p:nvPr/>
        </p:nvSpPr>
        <p:spPr bwMode="auto">
          <a:xfrm>
            <a:off x="1327150" y="3141663"/>
            <a:ext cx="2087563" cy="2519362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defRPr/>
            </a:pPr>
            <a:endParaRPr lang="en-US"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38900" y="3141663"/>
            <a:ext cx="2089150" cy="2519362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defRPr/>
            </a:pPr>
            <a:endParaRPr lang="en-US">
              <a:ea typeface="+mn-ea"/>
            </a:endParaRPr>
          </a:p>
        </p:txBody>
      </p:sp>
      <p:grpSp>
        <p:nvGrpSpPr>
          <p:cNvPr id="55342" name="Group 46"/>
          <p:cNvGrpSpPr>
            <a:grpSpLocks/>
          </p:cNvGrpSpPr>
          <p:nvPr/>
        </p:nvGrpSpPr>
        <p:grpSpPr bwMode="auto">
          <a:xfrm>
            <a:off x="103188" y="1189038"/>
            <a:ext cx="4760912" cy="3748087"/>
            <a:chOff x="65" y="749"/>
            <a:chExt cx="2999" cy="2361"/>
          </a:xfrm>
        </p:grpSpPr>
        <p:graphicFrame>
          <p:nvGraphicFramePr>
            <p:cNvPr id="8" name="Graphique 7"/>
            <p:cNvGraphicFramePr>
              <a:graphicFrameLocks/>
            </p:cNvGraphicFramePr>
            <p:nvPr/>
          </p:nvGraphicFramePr>
          <p:xfrm>
            <a:off x="70" y="754"/>
            <a:ext cx="2989" cy="23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5341" name="Text Box 45"/>
            <p:cNvSpPr txBox="1">
              <a:spLocks noChangeArrowheads="1"/>
            </p:cNvSpPr>
            <p:nvPr/>
          </p:nvSpPr>
          <p:spPr bwMode="auto">
            <a:xfrm>
              <a:off x="1426" y="1162"/>
              <a:ext cx="635" cy="6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/>
                <a:t>其他国家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600"/>
                <a:t>巴西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600"/>
                <a:t>印度</a:t>
              </a:r>
            </a:p>
          </p:txBody>
        </p:sp>
      </p:grpSp>
      <p:sp>
        <p:nvSpPr>
          <p:cNvPr id="55343" name="Text Box 47"/>
          <p:cNvSpPr txBox="1">
            <a:spLocks noChangeArrowheads="1"/>
          </p:cNvSpPr>
          <p:nvPr/>
        </p:nvSpPr>
        <p:spPr bwMode="auto">
          <a:xfrm>
            <a:off x="7304088" y="2060575"/>
            <a:ext cx="10795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40000"/>
              </a:spcBef>
            </a:pPr>
            <a:r>
              <a:rPr lang="zh-CN" altLang="en-US" sz="1600"/>
              <a:t>其他国家</a:t>
            </a:r>
          </a:p>
          <a:p>
            <a:pPr>
              <a:spcBef>
                <a:spcPct val="140000"/>
              </a:spcBef>
            </a:pPr>
            <a:r>
              <a:rPr lang="zh-CN" altLang="en-US" sz="1600"/>
              <a:t>中国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0"/>
          <p:cNvSpPr txBox="1">
            <a:spLocks noChangeArrowheads="1"/>
          </p:cNvSpPr>
          <p:nvPr/>
        </p:nvSpPr>
        <p:spPr bwMode="auto">
          <a:xfrm>
            <a:off x="0" y="188913"/>
            <a:ext cx="10126663" cy="490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fr-FR" sz="3200" dirty="0">
                <a:solidFill>
                  <a:srgbClr val="006600"/>
                </a:solidFill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zh-CN" altLang="en-US" sz="3200" b="1" dirty="0">
                <a:solidFill>
                  <a:srgbClr val="006600"/>
                </a:solidFill>
              </a:rPr>
              <a:t>全球产能变化</a:t>
            </a:r>
            <a:r>
              <a:rPr lang="fr-FR" altLang="en-US" sz="3200" b="1" dirty="0">
                <a:solidFill>
                  <a:srgbClr val="006600"/>
                </a:solidFill>
              </a:rPr>
              <a:t>:  2010 - 2014</a:t>
            </a:r>
            <a:endParaRPr lang="en-GB" altLang="en-US" sz="3200" b="1" dirty="0">
              <a:solidFill>
                <a:srgbClr val="006600"/>
              </a:solidFill>
            </a:endParaRPr>
          </a:p>
        </p:txBody>
      </p:sp>
      <p:sp>
        <p:nvSpPr>
          <p:cNvPr id="57346" name="ZoneTexte 8"/>
          <p:cNvSpPr txBox="1">
            <a:spLocks noChangeArrowheads="1"/>
          </p:cNvSpPr>
          <p:nvPr/>
        </p:nvSpPr>
        <p:spPr bwMode="auto">
          <a:xfrm>
            <a:off x="1039813" y="939800"/>
            <a:ext cx="1300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/>
              <a:t>百万吨 纯养分</a:t>
            </a:r>
            <a:endParaRPr lang="fr-FR" altLang="zh-CN" sz="1400" b="1"/>
          </a:p>
        </p:txBody>
      </p:sp>
      <p:graphicFrame>
        <p:nvGraphicFramePr>
          <p:cNvPr id="13" name="Graphique 12"/>
          <p:cNvGraphicFramePr>
            <a:graphicFrameLocks/>
          </p:cNvGraphicFramePr>
          <p:nvPr/>
        </p:nvGraphicFramePr>
        <p:xfrm>
          <a:off x="751012" y="1248029"/>
          <a:ext cx="8568952" cy="477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238125" y="6054725"/>
            <a:ext cx="5143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 i="1"/>
              <a:t>Source: </a:t>
            </a:r>
            <a:r>
              <a:rPr lang="en-US" altLang="zh-CN" sz="1200" i="1"/>
              <a:t>IFA</a:t>
            </a:r>
            <a:r>
              <a:rPr lang="en-US" altLang="zh-CN" sz="1100" i="1"/>
              <a:t> Production and International Trade 2013</a:t>
            </a:r>
            <a:endParaRPr lang="fr-FR" altLang="zh-CN" sz="1100" i="1"/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495800" y="836613"/>
          <a:ext cx="4711947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649"/>
                <a:gridCol w="1570649"/>
                <a:gridCol w="1570649"/>
              </a:tblGrid>
              <a:tr h="424332"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+3,0</a:t>
                      </a:r>
                      <a:r>
                        <a:rPr lang="fr-F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+3,5</a:t>
                      </a:r>
                      <a:r>
                        <a:rPr lang="fr-F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677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endParaRPr lang="fr-FR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23021" y="1087021"/>
          <a:ext cx="7704856" cy="385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394" name="Titre 1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1028700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1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磷肥产能变化</a:t>
            </a:r>
            <a:r>
              <a:rPr lang="fr-FR" altLang="zh-CN" sz="31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: 2012-2014</a:t>
            </a:r>
          </a:p>
        </p:txBody>
      </p:sp>
      <p:sp>
        <p:nvSpPr>
          <p:cNvPr id="59395" name="ZoneTexte 4"/>
          <p:cNvSpPr txBox="1">
            <a:spLocks noChangeArrowheads="1"/>
          </p:cNvSpPr>
          <p:nvPr/>
        </p:nvSpPr>
        <p:spPr bwMode="auto">
          <a:xfrm>
            <a:off x="1374775" y="933450"/>
            <a:ext cx="1166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/>
              <a:t>百万吨</a:t>
            </a:r>
            <a:r>
              <a:rPr lang="fr-FR" altLang="zh-CN" sz="1400" b="1"/>
              <a:t> P</a:t>
            </a:r>
            <a:r>
              <a:rPr lang="fr-FR" altLang="zh-CN" sz="1400" b="1" baseline="-25000"/>
              <a:t>2</a:t>
            </a:r>
            <a:r>
              <a:rPr lang="fr-FR" altLang="zh-CN" sz="1400" b="1"/>
              <a:t>O</a:t>
            </a:r>
            <a:r>
              <a:rPr lang="fr-FR" altLang="zh-CN" sz="1400" b="1" baseline="-25000"/>
              <a:t>5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559324" y="5013176"/>
          <a:ext cx="3024336" cy="100811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08113"/>
                <a:gridCol w="1008112"/>
                <a:gridCol w="1008111"/>
              </a:tblGrid>
              <a:tr h="5163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17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53.0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54.8</a:t>
                      </a:r>
                      <a:endParaRPr lang="fr-FR" sz="1600" b="1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57.2</a:t>
                      </a:r>
                      <a:endParaRPr lang="fr-FR" sz="16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9397" name="ZoneTexte 12"/>
          <p:cNvSpPr txBox="1">
            <a:spLocks noChangeArrowheads="1"/>
          </p:cNvSpPr>
          <p:nvPr/>
        </p:nvSpPr>
        <p:spPr bwMode="auto">
          <a:xfrm>
            <a:off x="8375650" y="2420938"/>
            <a:ext cx="193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1600" b="1">
                <a:solidFill>
                  <a:srgbClr val="C00000"/>
                </a:solidFill>
              </a:rPr>
              <a:t>2013</a:t>
            </a:r>
            <a:r>
              <a:rPr lang="zh-CN" altLang="en-US" sz="1600" b="1">
                <a:solidFill>
                  <a:srgbClr val="C00000"/>
                </a:solidFill>
              </a:rPr>
              <a:t>年至</a:t>
            </a:r>
            <a:r>
              <a:rPr lang="fr-FR" altLang="zh-CN" sz="1600" b="1">
                <a:solidFill>
                  <a:srgbClr val="C00000"/>
                </a:solidFill>
              </a:rPr>
              <a:t>2014</a:t>
            </a:r>
            <a:r>
              <a:rPr lang="zh-CN" altLang="en-US" sz="1600" b="1">
                <a:solidFill>
                  <a:srgbClr val="C00000"/>
                </a:solidFill>
              </a:rPr>
              <a:t>年</a:t>
            </a:r>
            <a:endParaRPr lang="fr-FR" altLang="zh-CN" sz="1600" b="1">
              <a:solidFill>
                <a:srgbClr val="C00000"/>
              </a:solidFill>
            </a:endParaRPr>
          </a:p>
          <a:p>
            <a:r>
              <a:rPr lang="fr-FR" altLang="zh-CN" sz="1600" b="1">
                <a:solidFill>
                  <a:srgbClr val="C00000"/>
                </a:solidFill>
              </a:rPr>
              <a:t>+ 1.7 </a:t>
            </a:r>
            <a:r>
              <a:rPr lang="zh-CN" altLang="en-US" sz="1600" b="1">
                <a:solidFill>
                  <a:srgbClr val="C00000"/>
                </a:solidFill>
              </a:rPr>
              <a:t>百万吨</a:t>
            </a:r>
            <a:r>
              <a:rPr lang="fr-FR" altLang="zh-CN" sz="1600" b="1">
                <a:solidFill>
                  <a:srgbClr val="C00000"/>
                </a:solidFill>
              </a:rPr>
              <a:t>  /  4%</a:t>
            </a:r>
          </a:p>
        </p:txBody>
      </p:sp>
      <p:sp>
        <p:nvSpPr>
          <p:cNvPr id="59398" name="ZoneTexte 13"/>
          <p:cNvSpPr txBox="1">
            <a:spLocks noChangeArrowheads="1"/>
          </p:cNvSpPr>
          <p:nvPr/>
        </p:nvSpPr>
        <p:spPr bwMode="auto">
          <a:xfrm>
            <a:off x="8528050" y="3644900"/>
            <a:ext cx="1738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1600" b="1">
                <a:solidFill>
                  <a:srgbClr val="1F497D"/>
                </a:solidFill>
              </a:rPr>
              <a:t>2012</a:t>
            </a:r>
            <a:r>
              <a:rPr lang="zh-CN" altLang="en-US" sz="1600" b="1">
                <a:solidFill>
                  <a:srgbClr val="1F497D"/>
                </a:solidFill>
              </a:rPr>
              <a:t>年至</a:t>
            </a:r>
            <a:r>
              <a:rPr lang="fr-FR" altLang="zh-CN" sz="1600" b="1">
                <a:solidFill>
                  <a:srgbClr val="1F497D"/>
                </a:solidFill>
              </a:rPr>
              <a:t>2013</a:t>
            </a:r>
            <a:r>
              <a:rPr lang="zh-CN" altLang="en-US" sz="1600" b="1">
                <a:solidFill>
                  <a:srgbClr val="1F497D"/>
                </a:solidFill>
              </a:rPr>
              <a:t>年</a:t>
            </a:r>
            <a:endParaRPr lang="fr-FR" altLang="zh-CN" sz="1600" b="1">
              <a:solidFill>
                <a:srgbClr val="1F497D"/>
              </a:solidFill>
            </a:endParaRPr>
          </a:p>
          <a:p>
            <a:r>
              <a:rPr lang="fr-FR" altLang="zh-CN" sz="1600" b="1">
                <a:solidFill>
                  <a:srgbClr val="1F497D"/>
                </a:solidFill>
              </a:rPr>
              <a:t>+1.7 </a:t>
            </a:r>
            <a:r>
              <a:rPr lang="zh-CN" altLang="en-US" sz="1600" b="1">
                <a:solidFill>
                  <a:srgbClr val="1F497D"/>
                </a:solidFill>
              </a:rPr>
              <a:t>百万吨</a:t>
            </a:r>
            <a:r>
              <a:rPr lang="fr-FR" altLang="zh-CN" sz="1600" b="1">
                <a:solidFill>
                  <a:srgbClr val="1F497D"/>
                </a:solidFill>
              </a:rPr>
              <a:t> / 5%</a:t>
            </a:r>
          </a:p>
        </p:txBody>
      </p:sp>
      <p:cxnSp>
        <p:nvCxnSpPr>
          <p:cNvPr id="59399" name="Connecteur droit 14"/>
          <p:cNvCxnSpPr>
            <a:cxnSpLocks noChangeShapeType="1"/>
          </p:cNvCxnSpPr>
          <p:nvPr/>
        </p:nvCxnSpPr>
        <p:spPr bwMode="auto">
          <a:xfrm flipH="1">
            <a:off x="1327150" y="3141663"/>
            <a:ext cx="726757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9400" name="Rectangle 11"/>
          <p:cNvSpPr>
            <a:spLocks noChangeArrowheads="1"/>
          </p:cNvSpPr>
          <p:nvPr/>
        </p:nvSpPr>
        <p:spPr bwMode="auto">
          <a:xfrm>
            <a:off x="238125" y="6054725"/>
            <a:ext cx="5143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 i="1"/>
              <a:t>Source: IFA Production and International Trade 2013</a:t>
            </a:r>
            <a:endParaRPr lang="fr-FR" altLang="zh-CN" sz="1100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964738" cy="531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1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硫磺供应预测：主要增长 </a:t>
            </a:r>
            <a:r>
              <a:rPr lang="en-US" altLang="zh-CN" sz="31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/>
            </a:r>
            <a:br>
              <a:rPr lang="en-US" altLang="zh-CN" sz="31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</a:br>
            <a:r>
              <a:rPr lang="zh-CN" altLang="en-US" sz="31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fr-FR" altLang="zh-CN" sz="31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2013-2014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559324" y="5229200"/>
          <a:ext cx="3024336" cy="82620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08113"/>
                <a:gridCol w="1008112"/>
                <a:gridCol w="1008111"/>
              </a:tblGrid>
              <a:tr h="42317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95"/>
                    </a:solidFill>
                  </a:tcPr>
                </a:tc>
              </a:tr>
              <a:tr h="403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54.2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56.5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60.0</a:t>
                      </a:r>
                      <a:endParaRPr lang="fr-FR" sz="16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0421" name="Rectangle 9"/>
          <p:cNvSpPr>
            <a:spLocks noChangeArrowheads="1"/>
          </p:cNvSpPr>
          <p:nvPr/>
        </p:nvSpPr>
        <p:spPr bwMode="auto">
          <a:xfrm>
            <a:off x="238125" y="6054725"/>
            <a:ext cx="5143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 i="1"/>
              <a:t>Source: IFA Production and International Trade 2013</a:t>
            </a:r>
            <a:endParaRPr lang="fr-FR" altLang="zh-CN" sz="1100" i="1"/>
          </a:p>
        </p:txBody>
      </p:sp>
      <p:grpSp>
        <p:nvGrpSpPr>
          <p:cNvPr id="60424" name="Group 8"/>
          <p:cNvGrpSpPr>
            <a:grpSpLocks/>
          </p:cNvGrpSpPr>
          <p:nvPr/>
        </p:nvGrpSpPr>
        <p:grpSpPr bwMode="auto">
          <a:xfrm>
            <a:off x="1395413" y="1047750"/>
            <a:ext cx="8399462" cy="4114800"/>
            <a:chOff x="879" y="660"/>
            <a:chExt cx="5291" cy="2592"/>
          </a:xfrm>
        </p:grpSpPr>
        <p:graphicFrame>
          <p:nvGraphicFramePr>
            <p:cNvPr id="9" name="Graphique 8"/>
            <p:cNvGraphicFramePr>
              <a:graphicFrameLocks/>
            </p:cNvGraphicFramePr>
            <p:nvPr/>
          </p:nvGraphicFramePr>
          <p:xfrm>
            <a:off x="881" y="663"/>
            <a:ext cx="5035" cy="25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0419" name="ZoneTexte 6"/>
            <p:cNvSpPr txBox="1">
              <a:spLocks noChangeArrowheads="1"/>
            </p:cNvSpPr>
            <p:nvPr/>
          </p:nvSpPr>
          <p:spPr bwMode="auto">
            <a:xfrm>
              <a:off x="5463" y="2925"/>
              <a:ext cx="7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fr-FR" sz="1400" b="1"/>
                <a:t>百万吨 硫磺</a:t>
              </a:r>
              <a:endParaRPr lang="zh-CN" altLang="fr-FR" sz="1400" b="1" baseline="-25000"/>
            </a:p>
          </p:txBody>
        </p:sp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1199" y="799"/>
              <a:ext cx="862" cy="2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60000"/>
                </a:spcBef>
                <a:spcAft>
                  <a:spcPct val="10000"/>
                </a:spcAft>
              </a:pPr>
              <a:r>
                <a:rPr lang="zh-CN" altLang="en-US" sz="1600"/>
                <a:t>土库曼斯坦</a:t>
              </a:r>
            </a:p>
            <a:p>
              <a:pPr>
                <a:spcBef>
                  <a:spcPct val="60000"/>
                </a:spcBef>
                <a:spcAft>
                  <a:spcPct val="10000"/>
                </a:spcAft>
              </a:pPr>
              <a:r>
                <a:rPr lang="zh-CN" altLang="en-US" sz="1600"/>
                <a:t>哈萨克斯坦</a:t>
              </a:r>
            </a:p>
            <a:p>
              <a:pPr>
                <a:spcBef>
                  <a:spcPct val="60000"/>
                </a:spcBef>
                <a:spcAft>
                  <a:spcPct val="10000"/>
                </a:spcAft>
              </a:pPr>
              <a:r>
                <a:rPr lang="zh-CN" altLang="en-US" sz="1600"/>
                <a:t>阿联酋</a:t>
              </a:r>
            </a:p>
            <a:p>
              <a:pPr>
                <a:spcBef>
                  <a:spcPct val="60000"/>
                </a:spcBef>
                <a:spcAft>
                  <a:spcPct val="10000"/>
                </a:spcAft>
              </a:pPr>
              <a:r>
                <a:rPr lang="zh-CN" altLang="en-US" sz="1600"/>
                <a:t>沙特</a:t>
              </a:r>
            </a:p>
            <a:p>
              <a:pPr>
                <a:spcBef>
                  <a:spcPct val="60000"/>
                </a:spcBef>
                <a:spcAft>
                  <a:spcPct val="10000"/>
                </a:spcAft>
              </a:pPr>
              <a:r>
                <a:rPr lang="zh-CN" altLang="en-US" sz="1600"/>
                <a:t>加拿大</a:t>
              </a:r>
            </a:p>
            <a:p>
              <a:pPr>
                <a:spcBef>
                  <a:spcPct val="60000"/>
                </a:spcBef>
                <a:spcAft>
                  <a:spcPct val="10000"/>
                </a:spcAft>
              </a:pPr>
              <a:r>
                <a:rPr lang="zh-CN" altLang="en-US" sz="1600"/>
                <a:t>俄罗斯</a:t>
              </a:r>
            </a:p>
            <a:p>
              <a:pPr>
                <a:spcBef>
                  <a:spcPct val="50000"/>
                </a:spcBef>
              </a:pPr>
              <a:endParaRPr lang="zh-CN" altLang="en-US" sz="1600"/>
            </a:p>
            <a:p>
              <a:pPr>
                <a:spcBef>
                  <a:spcPct val="50000"/>
                </a:spcBef>
              </a:pPr>
              <a:r>
                <a:rPr lang="zh-CN" altLang="en-US" sz="1600"/>
                <a:t>中国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600"/>
                <a:t>美国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phique 14"/>
          <p:cNvGraphicFramePr>
            <a:graphicFrameLocks/>
          </p:cNvGraphicFramePr>
          <p:nvPr/>
        </p:nvGraphicFramePr>
        <p:xfrm>
          <a:off x="337312" y="1239398"/>
          <a:ext cx="7722512" cy="478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270"/>
          <p:cNvSpPr txBox="1">
            <a:spLocks noChangeArrowheads="1"/>
          </p:cNvSpPr>
          <p:nvPr/>
        </p:nvSpPr>
        <p:spPr bwMode="auto">
          <a:xfrm>
            <a:off x="0" y="260350"/>
            <a:ext cx="10287000" cy="985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全球养料产能和供应趋势</a:t>
            </a:r>
            <a:endParaRPr lang="en-US" altLang="zh-CN" sz="3200" b="1" dirty="0">
              <a:solidFill>
                <a:srgbClr val="00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2010-2014</a:t>
            </a:r>
            <a:endParaRPr lang="en-GB" sz="3200" b="1" dirty="0">
              <a:solidFill>
                <a:srgbClr val="00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43" name="ZoneTexte 4"/>
          <p:cNvSpPr txBox="1">
            <a:spLocks noChangeArrowheads="1"/>
          </p:cNvSpPr>
          <p:nvPr/>
        </p:nvSpPr>
        <p:spPr bwMode="auto">
          <a:xfrm>
            <a:off x="1089025" y="1031875"/>
            <a:ext cx="130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fr-FR" sz="1400" b="1">
                <a:solidFill>
                  <a:srgbClr val="000000"/>
                </a:solidFill>
              </a:rPr>
              <a:t>百万吨 纯养分</a:t>
            </a:r>
          </a:p>
        </p:txBody>
      </p:sp>
      <p:sp>
        <p:nvSpPr>
          <p:cNvPr id="61444" name="ZoneTexte 1"/>
          <p:cNvSpPr txBox="1">
            <a:spLocks noChangeArrowheads="1"/>
          </p:cNvSpPr>
          <p:nvPr/>
        </p:nvSpPr>
        <p:spPr bwMode="auto">
          <a:xfrm>
            <a:off x="7669213" y="2098675"/>
            <a:ext cx="1978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zh-CN" altLang="en-US" sz="1600" b="1">
                <a:solidFill>
                  <a:srgbClr val="C00000"/>
                </a:solidFill>
              </a:rPr>
              <a:t>供应</a:t>
            </a:r>
            <a:r>
              <a:rPr lang="fr-FR" altLang="zh-CN" sz="1600" b="1">
                <a:solidFill>
                  <a:srgbClr val="C00000"/>
                </a:solidFill>
              </a:rPr>
              <a:t> : + 6%</a:t>
            </a:r>
          </a:p>
        </p:txBody>
      </p:sp>
      <p:sp>
        <p:nvSpPr>
          <p:cNvPr id="61445" name="ZoneTexte 1"/>
          <p:cNvSpPr txBox="1">
            <a:spLocks noChangeArrowheads="1"/>
          </p:cNvSpPr>
          <p:nvPr/>
        </p:nvSpPr>
        <p:spPr bwMode="auto">
          <a:xfrm>
            <a:off x="7683500" y="1725613"/>
            <a:ext cx="19494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zh-CN" altLang="en-US" sz="1600" b="1">
                <a:solidFill>
                  <a:srgbClr val="1F497D"/>
                </a:solidFill>
              </a:rPr>
              <a:t>产能</a:t>
            </a:r>
            <a:r>
              <a:rPr lang="fr-FR" altLang="zh-CN" sz="1600" b="1">
                <a:solidFill>
                  <a:srgbClr val="1F497D"/>
                </a:solidFill>
              </a:rPr>
              <a:t> : + 5%</a:t>
            </a:r>
          </a:p>
        </p:txBody>
      </p:sp>
      <p:sp>
        <p:nvSpPr>
          <p:cNvPr id="61446" name="ZoneTexte 1"/>
          <p:cNvSpPr txBox="1">
            <a:spLocks noChangeArrowheads="1"/>
          </p:cNvSpPr>
          <p:nvPr/>
        </p:nvSpPr>
        <p:spPr bwMode="auto">
          <a:xfrm>
            <a:off x="1543100" y="4221088"/>
            <a:ext cx="4410075" cy="322263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>
                <a:solidFill>
                  <a:srgbClr val="0000CC"/>
                </a:solidFill>
              </a:rPr>
              <a:t>生产</a:t>
            </a:r>
            <a:endParaRPr lang="fr-FR" altLang="zh-CN" sz="1800" b="1">
              <a:solidFill>
                <a:srgbClr val="0000CC"/>
              </a:solidFill>
            </a:endParaRPr>
          </a:p>
        </p:txBody>
      </p:sp>
      <p:sp>
        <p:nvSpPr>
          <p:cNvPr id="61447" name="ZoneTexte 11"/>
          <p:cNvSpPr txBox="1">
            <a:spLocks noChangeArrowheads="1"/>
          </p:cNvSpPr>
          <p:nvPr/>
        </p:nvSpPr>
        <p:spPr bwMode="auto">
          <a:xfrm>
            <a:off x="7731125" y="1355725"/>
            <a:ext cx="185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zh-CN" sz="2000" b="1" u="sng">
                <a:solidFill>
                  <a:srgbClr val="006600"/>
                </a:solidFill>
                <a:latin typeface="Calibri" pitchFamily="34" charset="0"/>
              </a:rPr>
              <a:t>2014  </a:t>
            </a:r>
            <a:r>
              <a:rPr lang="zh-CN" altLang="en-US" sz="2000" b="1" u="sng">
                <a:solidFill>
                  <a:srgbClr val="006600"/>
                </a:solidFill>
                <a:latin typeface="Calibri" pitchFamily="34" charset="0"/>
              </a:rPr>
              <a:t>较比</a:t>
            </a:r>
            <a:r>
              <a:rPr lang="fr-FR" altLang="zh-CN" sz="2000" b="1" u="sng">
                <a:solidFill>
                  <a:srgbClr val="006600"/>
                </a:solidFill>
                <a:latin typeface="Calibri" pitchFamily="34" charset="0"/>
              </a:rPr>
              <a:t>2012</a:t>
            </a:r>
          </a:p>
        </p:txBody>
      </p:sp>
      <p:sp>
        <p:nvSpPr>
          <p:cNvPr id="61448" name="ZoneTexte 1"/>
          <p:cNvSpPr txBox="1">
            <a:spLocks noChangeArrowheads="1"/>
          </p:cNvSpPr>
          <p:nvPr/>
        </p:nvSpPr>
        <p:spPr bwMode="auto">
          <a:xfrm>
            <a:off x="4135438" y="3467100"/>
            <a:ext cx="3843337" cy="322263"/>
          </a:xfrm>
          <a:prstGeom prst="rect">
            <a:avLst/>
          </a:prstGeom>
          <a:solidFill>
            <a:schemeClr val="bg1"/>
          </a:solidFill>
          <a:ln w="9525">
            <a:solidFill>
              <a:srgbClr val="00743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>
                <a:solidFill>
                  <a:srgbClr val="007434"/>
                </a:solidFill>
              </a:rPr>
              <a:t>需求</a:t>
            </a:r>
            <a:r>
              <a:rPr lang="fr-FR" altLang="zh-CN" sz="1800" b="1">
                <a:solidFill>
                  <a:srgbClr val="007434"/>
                </a:solidFill>
              </a:rPr>
              <a:t>+4%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8125" y="6054725"/>
            <a:ext cx="51435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i="1" dirty="0">
                <a:latin typeface="Arial" pitchFamily="34" charset="0"/>
                <a:ea typeface="+mn-ea"/>
                <a:cs typeface="Arial" pitchFamily="34" charset="0"/>
              </a:rPr>
              <a:t>Source: IFA Production and International Trade 2013</a:t>
            </a:r>
            <a:endParaRPr lang="fr-FR" sz="1050" i="1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3"/>
          <p:cNvSpPr txBox="1">
            <a:spLocks noChangeArrowheads="1"/>
          </p:cNvSpPr>
          <p:nvPr/>
        </p:nvSpPr>
        <p:spPr bwMode="auto">
          <a:xfrm>
            <a:off x="4064000" y="333375"/>
            <a:ext cx="1000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fr-FR" sz="3200" b="1">
                <a:solidFill>
                  <a:srgbClr val="006600"/>
                </a:solidFill>
              </a:rPr>
              <a:t>目录</a:t>
            </a:r>
            <a:endParaRPr lang="zh-CN" altLang="en-US" sz="3200" b="1">
              <a:solidFill>
                <a:srgbClr val="006600"/>
              </a:solidFill>
            </a:endParaRPr>
          </a:p>
        </p:txBody>
      </p:sp>
      <p:sp>
        <p:nvSpPr>
          <p:cNvPr id="28674" name="ZoneTexte 4"/>
          <p:cNvSpPr txBox="1">
            <a:spLocks noChangeArrowheads="1"/>
          </p:cNvSpPr>
          <p:nvPr/>
        </p:nvSpPr>
        <p:spPr bwMode="auto">
          <a:xfrm>
            <a:off x="1111052" y="836712"/>
            <a:ext cx="820863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fr-FR" altLang="zh-CN" sz="2000" b="1" dirty="0">
                <a:solidFill>
                  <a:srgbClr val="006600"/>
                </a:solidFill>
              </a:rPr>
              <a:t>Fertilizer Demand </a:t>
            </a:r>
            <a:r>
              <a:rPr lang="zh-CN" altLang="fr-FR" sz="2000" b="1" dirty="0">
                <a:solidFill>
                  <a:srgbClr val="006600"/>
                </a:solidFill>
              </a:rPr>
              <a:t>化肥需求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fr-FR" altLang="zh-CN" sz="2000" b="1" dirty="0">
                <a:solidFill>
                  <a:srgbClr val="006600"/>
                </a:solidFill>
              </a:rPr>
              <a:t>Global agricultural context  </a:t>
            </a:r>
            <a:endParaRPr lang="fr-FR" altLang="zh-CN" sz="2000" b="1" dirty="0" smtClean="0">
              <a:solidFill>
                <a:srgbClr val="006600"/>
              </a:solidFill>
            </a:endParaRPr>
          </a:p>
          <a:p>
            <a:pPr marL="914400" lvl="1" indent="-457200">
              <a:lnSpc>
                <a:spcPct val="150000"/>
              </a:lnSpc>
            </a:pPr>
            <a:r>
              <a:rPr lang="fr-FR" altLang="zh-CN" sz="2000" b="1" dirty="0" smtClean="0">
                <a:solidFill>
                  <a:srgbClr val="006600"/>
                </a:solidFill>
              </a:rPr>
              <a:t>      </a:t>
            </a:r>
            <a:r>
              <a:rPr lang="zh-CN" altLang="fr-FR" sz="2000" b="1" dirty="0" smtClean="0">
                <a:solidFill>
                  <a:srgbClr val="006600"/>
                </a:solidFill>
              </a:rPr>
              <a:t>全球</a:t>
            </a:r>
            <a:r>
              <a:rPr lang="zh-CN" altLang="fr-FR" sz="2000" b="1" dirty="0">
                <a:solidFill>
                  <a:srgbClr val="006600"/>
                </a:solidFill>
              </a:rPr>
              <a:t>农业情况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fr-FR" altLang="zh-CN" sz="2000" b="1" dirty="0">
                <a:solidFill>
                  <a:srgbClr val="006600"/>
                </a:solidFill>
              </a:rPr>
              <a:t>IFA Short-term fertilizer demand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None/>
            </a:pPr>
            <a:r>
              <a:rPr lang="fr-FR" altLang="zh-CN" sz="2000" b="1" dirty="0">
                <a:solidFill>
                  <a:srgbClr val="006600"/>
                </a:solidFill>
              </a:rPr>
              <a:t>      IFA </a:t>
            </a:r>
            <a:r>
              <a:rPr lang="zh-CN" altLang="fr-FR" sz="2000" b="1" dirty="0">
                <a:solidFill>
                  <a:srgbClr val="006600"/>
                </a:solidFill>
              </a:rPr>
              <a:t>短期化肥需求预测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fr-FR" altLang="zh-CN" sz="2000" b="1" dirty="0">
                <a:solidFill>
                  <a:srgbClr val="006600"/>
                </a:solidFill>
              </a:rPr>
              <a:t>Fertilizer Supply </a:t>
            </a:r>
            <a:r>
              <a:rPr lang="zh-CN" altLang="fr-FR" sz="2000" b="1" dirty="0">
                <a:solidFill>
                  <a:srgbClr val="006600"/>
                </a:solidFill>
              </a:rPr>
              <a:t>化肥供应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fr-FR" altLang="zh-CN" sz="2000" b="1" dirty="0">
                <a:solidFill>
                  <a:srgbClr val="006600"/>
                </a:solidFill>
              </a:rPr>
              <a:t>2013 situation </a:t>
            </a:r>
            <a:endParaRPr lang="fr-FR" altLang="zh-CN" sz="2000" b="1" dirty="0" smtClean="0">
              <a:solidFill>
                <a:srgbClr val="006600"/>
              </a:solidFill>
            </a:endParaRPr>
          </a:p>
          <a:p>
            <a:pPr marL="914400" lvl="1" indent="-457200">
              <a:lnSpc>
                <a:spcPct val="150000"/>
              </a:lnSpc>
            </a:pPr>
            <a:r>
              <a:rPr lang="fr-FR" altLang="zh-CN" sz="2000" b="1" dirty="0" smtClean="0">
                <a:solidFill>
                  <a:srgbClr val="006600"/>
                </a:solidFill>
              </a:rPr>
              <a:t>       2013</a:t>
            </a:r>
            <a:r>
              <a:rPr lang="zh-CN" altLang="fr-FR" sz="2000" b="1" dirty="0">
                <a:solidFill>
                  <a:srgbClr val="006600"/>
                </a:solidFill>
              </a:rPr>
              <a:t>情况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fr-FR" altLang="zh-CN" sz="2000" b="1" dirty="0">
                <a:solidFill>
                  <a:srgbClr val="006600"/>
                </a:solidFill>
              </a:rPr>
              <a:t>2013-2014 capacity evolution </a:t>
            </a:r>
          </a:p>
          <a:p>
            <a:pPr marL="914400" lvl="1" indent="-457200">
              <a:lnSpc>
                <a:spcPct val="150000"/>
              </a:lnSpc>
            </a:pPr>
            <a:r>
              <a:rPr lang="fr-FR" altLang="zh-CN" sz="2000" b="1" dirty="0" smtClean="0">
                <a:solidFill>
                  <a:srgbClr val="006600"/>
                </a:solidFill>
              </a:rPr>
              <a:t>       2013-2014 </a:t>
            </a:r>
            <a:r>
              <a:rPr lang="zh-CN" altLang="fr-FR" sz="2000" b="1" dirty="0">
                <a:solidFill>
                  <a:srgbClr val="006600"/>
                </a:solidFill>
              </a:rPr>
              <a:t>产能发展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fr-FR" altLang="zh-CN" sz="2000" b="1" dirty="0">
                <a:solidFill>
                  <a:srgbClr val="006600"/>
                </a:solidFill>
              </a:rPr>
              <a:t>IFA Short-term fertilizer supply </a:t>
            </a:r>
            <a:endParaRPr lang="fr-FR" altLang="zh-CN" sz="2000" b="1" dirty="0" smtClean="0">
              <a:solidFill>
                <a:srgbClr val="006600"/>
              </a:solidFill>
            </a:endParaRPr>
          </a:p>
          <a:p>
            <a:pPr marL="914400" lvl="1" indent="-457200">
              <a:lnSpc>
                <a:spcPct val="150000"/>
              </a:lnSpc>
            </a:pPr>
            <a:r>
              <a:rPr lang="fr-FR" altLang="zh-CN" sz="2000" b="1" dirty="0" smtClean="0">
                <a:solidFill>
                  <a:srgbClr val="006600"/>
                </a:solidFill>
              </a:rPr>
              <a:t>       IFA </a:t>
            </a:r>
            <a:r>
              <a:rPr lang="zh-CN" altLang="fr-FR" sz="2000" b="1" dirty="0">
                <a:solidFill>
                  <a:srgbClr val="006600"/>
                </a:solidFill>
              </a:rPr>
              <a:t>短期化肥供应预测</a:t>
            </a:r>
            <a:endParaRPr lang="zh-CN" alt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13"/>
          <p:cNvGraphicFramePr>
            <a:graphicFrameLocks/>
          </p:cNvGraphicFramePr>
          <p:nvPr/>
        </p:nvGraphicFramePr>
        <p:xfrm>
          <a:off x="25499" y="1385268"/>
          <a:ext cx="4046483" cy="456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490" name="Titre 1"/>
          <p:cNvSpPr>
            <a:spLocks noGrp="1"/>
          </p:cNvSpPr>
          <p:nvPr>
            <p:ph type="title"/>
          </p:nvPr>
        </p:nvSpPr>
        <p:spPr bwMode="auto">
          <a:xfrm>
            <a:off x="0" y="260350"/>
            <a:ext cx="9964738" cy="503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硫酸需求及硫磺供需预测</a:t>
            </a:r>
            <a:endParaRPr lang="fr-FR" altLang="zh-CN" sz="3200" b="1" smtClean="0">
              <a:solidFill>
                <a:srgbClr val="006600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63491" name="ZoneTexte 9"/>
          <p:cNvSpPr txBox="1">
            <a:spLocks noChangeArrowheads="1"/>
          </p:cNvSpPr>
          <p:nvPr/>
        </p:nvSpPr>
        <p:spPr bwMode="auto">
          <a:xfrm>
            <a:off x="436563" y="1257300"/>
            <a:ext cx="88741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 baseline="-25000"/>
              <a:t>百万吨   硫酸</a:t>
            </a:r>
            <a:endParaRPr lang="fr-FR" altLang="zh-CN" sz="1400" b="1" baseline="-25000"/>
          </a:p>
        </p:txBody>
      </p:sp>
      <p:sp>
        <p:nvSpPr>
          <p:cNvPr id="63492" name="ZoneTexte 11"/>
          <p:cNvSpPr txBox="1">
            <a:spLocks noChangeArrowheads="1"/>
          </p:cNvSpPr>
          <p:nvPr/>
        </p:nvSpPr>
        <p:spPr bwMode="auto">
          <a:xfrm>
            <a:off x="3876675" y="1320800"/>
            <a:ext cx="1738313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1600" b="1"/>
              <a:t>2014 over 2013</a:t>
            </a:r>
          </a:p>
          <a:p>
            <a:endParaRPr lang="fr-FR" altLang="zh-CN" sz="1600" b="1"/>
          </a:p>
          <a:p>
            <a:endParaRPr lang="fr-FR" altLang="zh-CN" sz="1600" b="1"/>
          </a:p>
          <a:p>
            <a:endParaRPr lang="fr-FR" altLang="zh-CN" sz="1600" b="1">
              <a:solidFill>
                <a:srgbClr val="C00000"/>
              </a:solidFill>
            </a:endParaRPr>
          </a:p>
          <a:p>
            <a:endParaRPr lang="fr-FR" altLang="zh-CN" sz="1600" b="1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zh-CN" altLang="en-US" sz="1600" b="1">
                <a:solidFill>
                  <a:srgbClr val="7030A0"/>
                </a:solidFill>
              </a:rPr>
              <a:t>工业用途</a:t>
            </a:r>
            <a:endParaRPr lang="en-US" altLang="zh-CN" sz="1600" b="1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</a:pPr>
            <a:r>
              <a:rPr lang="fr-FR" altLang="zh-CN" sz="1600" b="1">
                <a:solidFill>
                  <a:srgbClr val="7030A0"/>
                </a:solidFill>
              </a:rPr>
              <a:t>+ 4.4</a:t>
            </a:r>
            <a:r>
              <a:rPr lang="zh-CN" altLang="en-US" sz="1600" b="1">
                <a:solidFill>
                  <a:srgbClr val="7030A0"/>
                </a:solidFill>
              </a:rPr>
              <a:t>百万吨</a:t>
            </a:r>
            <a:r>
              <a:rPr lang="fr-FR" altLang="zh-CN" sz="1600" b="1">
                <a:solidFill>
                  <a:srgbClr val="7030A0"/>
                </a:solidFill>
              </a:rPr>
              <a:t> / 4%</a:t>
            </a:r>
          </a:p>
        </p:txBody>
      </p:sp>
      <p:sp>
        <p:nvSpPr>
          <p:cNvPr id="63493" name="ZoneTexte 12"/>
          <p:cNvSpPr txBox="1">
            <a:spLocks noChangeArrowheads="1"/>
          </p:cNvSpPr>
          <p:nvPr/>
        </p:nvSpPr>
        <p:spPr bwMode="auto">
          <a:xfrm>
            <a:off x="3886200" y="4292600"/>
            <a:ext cx="173831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6600"/>
                </a:solidFill>
              </a:rPr>
              <a:t>化肥用途</a:t>
            </a:r>
            <a:endParaRPr lang="fr-FR" altLang="zh-CN" sz="1600" b="1">
              <a:solidFill>
                <a:srgbClr val="006600"/>
              </a:solidFill>
            </a:endParaRPr>
          </a:p>
          <a:p>
            <a:pPr>
              <a:spcBef>
                <a:spcPts val="600"/>
              </a:spcBef>
            </a:pPr>
            <a:r>
              <a:rPr lang="fr-FR" altLang="zh-CN" sz="1600" b="1">
                <a:solidFill>
                  <a:srgbClr val="006600"/>
                </a:solidFill>
              </a:rPr>
              <a:t>+2.6 </a:t>
            </a:r>
            <a:r>
              <a:rPr lang="zh-CN" altLang="en-US" sz="1600" b="1">
                <a:solidFill>
                  <a:srgbClr val="006600"/>
                </a:solidFill>
              </a:rPr>
              <a:t>百万吨</a:t>
            </a:r>
            <a:r>
              <a:rPr lang="fr-FR" altLang="zh-CN" sz="1600" b="1">
                <a:solidFill>
                  <a:srgbClr val="006600"/>
                </a:solidFill>
              </a:rPr>
              <a:t> / 2%</a:t>
            </a:r>
          </a:p>
        </p:txBody>
      </p:sp>
      <p:grpSp>
        <p:nvGrpSpPr>
          <p:cNvPr id="63494" name="Groupe 5"/>
          <p:cNvGrpSpPr>
            <a:grpSpLocks/>
          </p:cNvGrpSpPr>
          <p:nvPr/>
        </p:nvGrpSpPr>
        <p:grpSpPr bwMode="auto">
          <a:xfrm>
            <a:off x="5864225" y="908050"/>
            <a:ext cx="4175125" cy="5041900"/>
            <a:chOff x="5863580" y="908720"/>
            <a:chExt cx="4176464" cy="5040560"/>
          </a:xfrm>
        </p:grpSpPr>
        <p:graphicFrame>
          <p:nvGraphicFramePr>
            <p:cNvPr id="15" name="Graphique 14"/>
            <p:cNvGraphicFramePr>
              <a:graphicFrameLocks/>
            </p:cNvGraphicFramePr>
            <p:nvPr/>
          </p:nvGraphicFramePr>
          <p:xfrm>
            <a:off x="5863580" y="908720"/>
            <a:ext cx="4176464" cy="5040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3499" name="ZoneTexte 2"/>
            <p:cNvSpPr txBox="1">
              <a:spLocks noChangeArrowheads="1"/>
            </p:cNvSpPr>
            <p:nvPr/>
          </p:nvSpPr>
          <p:spPr bwMode="auto">
            <a:xfrm>
              <a:off x="7879804" y="1793796"/>
              <a:ext cx="10951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zh-CN" sz="1800" b="1">
                  <a:solidFill>
                    <a:srgbClr val="0000CC"/>
                  </a:solidFill>
                </a:rPr>
                <a:t>Demand</a:t>
              </a:r>
              <a:endParaRPr lang="en-US" altLang="zh-CN" sz="1800" b="1">
                <a:solidFill>
                  <a:srgbClr val="0000CC"/>
                </a:solidFill>
              </a:endParaRPr>
            </a:p>
          </p:txBody>
        </p:sp>
        <p:sp>
          <p:nvSpPr>
            <p:cNvPr id="63500" name="ZoneTexte 15"/>
            <p:cNvSpPr txBox="1">
              <a:spLocks noChangeArrowheads="1"/>
            </p:cNvSpPr>
            <p:nvPr/>
          </p:nvSpPr>
          <p:spPr bwMode="auto">
            <a:xfrm>
              <a:off x="8314815" y="2636912"/>
              <a:ext cx="9541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zh-CN" sz="1800" b="1">
                  <a:solidFill>
                    <a:srgbClr val="C00000"/>
                  </a:solidFill>
                </a:rPr>
                <a:t>Supply</a:t>
              </a:r>
              <a:endParaRPr lang="en-US" altLang="zh-CN" sz="1800" b="1">
                <a:solidFill>
                  <a:srgbClr val="C00000"/>
                </a:solidFill>
              </a:endParaRPr>
            </a:p>
          </p:txBody>
        </p:sp>
      </p:grpSp>
      <p:sp>
        <p:nvSpPr>
          <p:cNvPr id="63495" name="ZoneTexte 16"/>
          <p:cNvSpPr txBox="1">
            <a:spLocks noChangeArrowheads="1"/>
          </p:cNvSpPr>
          <p:nvPr/>
        </p:nvSpPr>
        <p:spPr bwMode="auto">
          <a:xfrm>
            <a:off x="2679700" y="180975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1400" b="1"/>
              <a:t>242 </a:t>
            </a:r>
            <a:endParaRPr lang="fr-FR" altLang="zh-CN" sz="1400" b="1" baseline="-25000"/>
          </a:p>
        </p:txBody>
      </p:sp>
      <p:sp>
        <p:nvSpPr>
          <p:cNvPr id="63496" name="ZoneTexte 17"/>
          <p:cNvSpPr txBox="1">
            <a:spLocks noChangeArrowheads="1"/>
          </p:cNvSpPr>
          <p:nvPr/>
        </p:nvSpPr>
        <p:spPr bwMode="auto">
          <a:xfrm>
            <a:off x="3457575" y="1809750"/>
            <a:ext cx="484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1400" b="1"/>
              <a:t>249</a:t>
            </a:r>
            <a:endParaRPr lang="fr-FR" altLang="zh-CN" sz="1400" b="1" baseline="-25000"/>
          </a:p>
        </p:txBody>
      </p:sp>
      <p:sp>
        <p:nvSpPr>
          <p:cNvPr id="20" name="Rectangle 19"/>
          <p:cNvSpPr/>
          <p:nvPr/>
        </p:nvSpPr>
        <p:spPr>
          <a:xfrm>
            <a:off x="238125" y="6054725"/>
            <a:ext cx="51435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i="1" dirty="0">
                <a:latin typeface="Arial" pitchFamily="34" charset="0"/>
                <a:ea typeface="+mn-ea"/>
                <a:cs typeface="Arial" pitchFamily="34" charset="0"/>
              </a:rPr>
              <a:t>Source: IFA Production and International Trade 2013</a:t>
            </a:r>
            <a:endParaRPr lang="fr-FR" sz="1050" i="1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e 9"/>
          <p:cNvGrpSpPr>
            <a:grpSpLocks/>
          </p:cNvGrpSpPr>
          <p:nvPr/>
        </p:nvGrpSpPr>
        <p:grpSpPr bwMode="auto">
          <a:xfrm>
            <a:off x="2119313" y="908050"/>
            <a:ext cx="7777162" cy="5339923"/>
            <a:chOff x="-3750270" y="541378"/>
            <a:chExt cx="12894270" cy="5608287"/>
          </a:xfrm>
        </p:grpSpPr>
        <p:sp>
          <p:nvSpPr>
            <p:cNvPr id="64519" name="ZoneTexte 10"/>
            <p:cNvSpPr txBox="1">
              <a:spLocks noChangeArrowheads="1"/>
            </p:cNvSpPr>
            <p:nvPr/>
          </p:nvSpPr>
          <p:spPr bwMode="auto">
            <a:xfrm>
              <a:off x="346207" y="4293885"/>
              <a:ext cx="8797793" cy="388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</a:pPr>
              <a:endParaRPr lang="fr-FR" altLang="zh-CN" sz="1800" b="1"/>
            </a:p>
          </p:txBody>
        </p:sp>
        <p:sp>
          <p:nvSpPr>
            <p:cNvPr id="64520" name="ZoneTexte 11"/>
            <p:cNvSpPr txBox="1">
              <a:spLocks noChangeArrowheads="1"/>
            </p:cNvSpPr>
            <p:nvPr/>
          </p:nvSpPr>
          <p:spPr bwMode="auto">
            <a:xfrm>
              <a:off x="272438" y="2554172"/>
              <a:ext cx="8871562" cy="388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</a:pPr>
              <a:endParaRPr lang="fr-FR" altLang="zh-CN" sz="1800">
                <a:solidFill>
                  <a:srgbClr val="FF0000"/>
                </a:solidFill>
              </a:endParaRPr>
            </a:p>
          </p:txBody>
        </p:sp>
        <p:sp>
          <p:nvSpPr>
            <p:cNvPr id="64521" name="ZoneTexte 12"/>
            <p:cNvSpPr txBox="1">
              <a:spLocks noChangeArrowheads="1"/>
            </p:cNvSpPr>
            <p:nvPr/>
          </p:nvSpPr>
          <p:spPr bwMode="auto">
            <a:xfrm>
              <a:off x="-3750270" y="541378"/>
              <a:ext cx="12894270" cy="560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3525" indent="-263525">
                <a:spcBef>
                  <a:spcPts val="600"/>
                </a:spcBef>
                <a:buFont typeface="Arial" charset="0"/>
                <a:buChar char="•"/>
              </a:pPr>
              <a:r>
                <a:rPr lang="zh-CN" altLang="en-US" sz="2000" b="1" dirty="0">
                  <a:solidFill>
                    <a:srgbClr val="006600"/>
                  </a:solidFill>
                </a:rPr>
                <a:t>中国和摩洛哥供应量显著增长。</a:t>
              </a:r>
              <a:endParaRPr lang="fr-FR" altLang="zh-CN" sz="2000" b="1" dirty="0">
                <a:solidFill>
                  <a:srgbClr val="006600"/>
                </a:solidFill>
              </a:endParaRPr>
            </a:p>
            <a:p>
              <a:pPr marL="263525" indent="-263525">
                <a:spcBef>
                  <a:spcPts val="600"/>
                </a:spcBef>
                <a:buFont typeface="Arial" charset="0"/>
                <a:buChar char="•"/>
              </a:pPr>
              <a:r>
                <a:rPr lang="zh-CN" altLang="en-US" sz="2000" b="1" dirty="0">
                  <a:solidFill>
                    <a:srgbClr val="006600"/>
                  </a:solidFill>
                </a:rPr>
                <a:t>拉丁美洲，南非和东南亚地区磷养分进一步短缺。</a:t>
              </a:r>
              <a:endParaRPr lang="fr-FR" altLang="zh-CN" sz="2000" b="1" dirty="0">
                <a:solidFill>
                  <a:srgbClr val="006600"/>
                </a:solidFill>
              </a:endParaRPr>
            </a:p>
            <a:p>
              <a:pPr marL="263525" indent="-263525">
                <a:spcBef>
                  <a:spcPts val="600"/>
                </a:spcBef>
                <a:buFont typeface="Arial" charset="0"/>
                <a:buChar char="•"/>
              </a:pPr>
              <a:r>
                <a:rPr lang="zh-CN" altLang="en-US" sz="2000" b="1" dirty="0">
                  <a:solidFill>
                    <a:srgbClr val="006600"/>
                  </a:solidFill>
                </a:rPr>
                <a:t>南亚、大洋洲、非洲和欧洲二铵进口增长</a:t>
              </a:r>
            </a:p>
            <a:p>
              <a:pPr marL="263525" indent="-263525">
                <a:spcBef>
                  <a:spcPts val="600"/>
                </a:spcBef>
                <a:buFont typeface="Arial" charset="0"/>
                <a:buChar char="•"/>
              </a:pPr>
              <a:r>
                <a:rPr lang="zh-CN" altLang="en-US" sz="2000" b="1" dirty="0">
                  <a:solidFill>
                    <a:srgbClr val="006600"/>
                  </a:solidFill>
                </a:rPr>
                <a:t>二铵贸易可能增长至</a:t>
              </a:r>
              <a:r>
                <a:rPr lang="en-US" altLang="zh-CN" sz="2000" b="1" dirty="0">
                  <a:solidFill>
                    <a:srgbClr val="006600"/>
                  </a:solidFill>
                </a:rPr>
                <a:t>1</a:t>
              </a:r>
              <a:r>
                <a:rPr lang="zh-CN" altLang="en-US" sz="2000" b="1" dirty="0">
                  <a:solidFill>
                    <a:srgbClr val="006600"/>
                  </a:solidFill>
                </a:rPr>
                <a:t>千</a:t>
              </a:r>
              <a:r>
                <a:rPr lang="en-US" altLang="zh-CN" sz="2000" b="1" dirty="0">
                  <a:solidFill>
                    <a:srgbClr val="006600"/>
                  </a:solidFill>
                </a:rPr>
                <a:t>5</a:t>
              </a:r>
              <a:r>
                <a:rPr lang="zh-CN" altLang="en-US" sz="2000" b="1" dirty="0">
                  <a:solidFill>
                    <a:srgbClr val="006600"/>
                  </a:solidFill>
                </a:rPr>
                <a:t>百万吨， 涨幅</a:t>
              </a:r>
              <a:r>
                <a:rPr lang="en-US" altLang="zh-CN" sz="2000" b="1" dirty="0">
                  <a:solidFill>
                    <a:srgbClr val="006600"/>
                  </a:solidFill>
                </a:rPr>
                <a:t>10-13%</a:t>
              </a:r>
              <a:r>
                <a:rPr lang="zh-CN" altLang="en-US" sz="2000" b="1" dirty="0">
                  <a:solidFill>
                    <a:srgbClr val="006600"/>
                  </a:solidFill>
                </a:rPr>
                <a:t>。</a:t>
              </a:r>
              <a:endParaRPr lang="fr-FR" altLang="zh-CN" sz="2000" b="1" dirty="0">
                <a:solidFill>
                  <a:srgbClr val="006600"/>
                </a:solidFill>
              </a:endParaRPr>
            </a:p>
            <a:p>
              <a:pPr marL="263525" indent="-263525">
                <a:spcBef>
                  <a:spcPts val="600"/>
                </a:spcBef>
                <a:buFont typeface="Arial" charset="0"/>
                <a:buChar char="•"/>
              </a:pPr>
              <a:endParaRPr lang="fr-FR" altLang="zh-CN" sz="1800" b="1" dirty="0">
                <a:solidFill>
                  <a:srgbClr val="006600"/>
                </a:solidFill>
              </a:endParaRPr>
            </a:p>
            <a:p>
              <a:pPr marL="263525" indent="-263525">
                <a:spcBef>
                  <a:spcPts val="600"/>
                </a:spcBef>
                <a:buFont typeface="Arial" charset="0"/>
                <a:buChar char="•"/>
              </a:pPr>
              <a:r>
                <a:rPr lang="zh-CN" altLang="en-US" sz="2000" b="1" dirty="0">
                  <a:solidFill>
                    <a:srgbClr val="006600"/>
                  </a:solidFill>
                </a:rPr>
                <a:t>东亚、北非和西亚将产生新的供应。</a:t>
              </a:r>
              <a:endParaRPr lang="fr-FR" altLang="zh-CN" sz="2000" b="1" dirty="0">
                <a:solidFill>
                  <a:srgbClr val="006600"/>
                </a:solidFill>
              </a:endParaRPr>
            </a:p>
            <a:p>
              <a:pPr marL="263525" indent="-263525">
                <a:spcBef>
                  <a:spcPts val="600"/>
                </a:spcBef>
                <a:buFont typeface="Arial" charset="0"/>
                <a:buChar char="•"/>
              </a:pPr>
              <a:r>
                <a:rPr lang="zh-CN" altLang="en-US" sz="2000" b="1" dirty="0">
                  <a:solidFill>
                    <a:srgbClr val="006600"/>
                  </a:solidFill>
                </a:rPr>
                <a:t>中国供应和印度需求的不确定性。</a:t>
              </a:r>
              <a:endParaRPr lang="fr-FR" altLang="zh-CN" sz="2000" b="1" dirty="0">
                <a:solidFill>
                  <a:srgbClr val="006600"/>
                </a:solidFill>
              </a:endParaRPr>
            </a:p>
            <a:p>
              <a:pPr marL="263525" indent="-263525">
                <a:spcBef>
                  <a:spcPts val="600"/>
                </a:spcBef>
                <a:buFont typeface="Arial" charset="0"/>
                <a:buChar char="•"/>
              </a:pPr>
              <a:r>
                <a:rPr lang="zh-CN" altLang="en-US" sz="2000" b="1" dirty="0">
                  <a:solidFill>
                    <a:srgbClr val="006600"/>
                  </a:solidFill>
                </a:rPr>
                <a:t>南非、东亚和拉丁美洲潜在氮肥缺口加大。</a:t>
              </a:r>
              <a:endParaRPr lang="fr-FR" altLang="zh-CN" sz="2000" b="1" dirty="0">
                <a:solidFill>
                  <a:srgbClr val="006600"/>
                </a:solidFill>
              </a:endParaRPr>
            </a:p>
            <a:p>
              <a:pPr marL="263525" indent="-263525">
                <a:spcBef>
                  <a:spcPts val="600"/>
                </a:spcBef>
                <a:buFont typeface="Arial" charset="0"/>
                <a:buChar char="•"/>
              </a:pPr>
              <a:r>
                <a:rPr lang="zh-CN" altLang="en-US" sz="2000" b="1" dirty="0">
                  <a:solidFill>
                    <a:srgbClr val="006600"/>
                  </a:solidFill>
                </a:rPr>
                <a:t>巴西、印度和欧洲尿素需求强劲。</a:t>
              </a:r>
              <a:endParaRPr lang="fr-FR" altLang="zh-CN" sz="2000" b="1" dirty="0">
                <a:solidFill>
                  <a:srgbClr val="006600"/>
                </a:solidFill>
              </a:endParaRPr>
            </a:p>
            <a:p>
              <a:pPr marL="263525" indent="-263525">
                <a:spcBef>
                  <a:spcPts val="600"/>
                </a:spcBef>
                <a:buFont typeface="Arial" charset="0"/>
                <a:buChar char="•"/>
              </a:pPr>
              <a:r>
                <a:rPr lang="zh-CN" altLang="en-US" sz="2000" b="1" dirty="0">
                  <a:solidFill>
                    <a:srgbClr val="006600"/>
                  </a:solidFill>
                </a:rPr>
                <a:t>尿素贸易预计增长至</a:t>
              </a:r>
              <a:r>
                <a:rPr lang="en-US" altLang="zh-CN" sz="2000" b="1" dirty="0">
                  <a:solidFill>
                    <a:srgbClr val="006600"/>
                  </a:solidFill>
                </a:rPr>
                <a:t>4</a:t>
              </a:r>
              <a:r>
                <a:rPr lang="zh-CN" altLang="en-US" sz="2000" b="1" dirty="0">
                  <a:solidFill>
                    <a:srgbClr val="006600"/>
                  </a:solidFill>
                </a:rPr>
                <a:t>千</a:t>
              </a:r>
              <a:r>
                <a:rPr lang="en-US" altLang="zh-CN" sz="2000" b="1" dirty="0">
                  <a:solidFill>
                    <a:srgbClr val="006600"/>
                  </a:solidFill>
                </a:rPr>
                <a:t>6</a:t>
              </a:r>
              <a:r>
                <a:rPr lang="zh-CN" altLang="en-US" sz="2000" b="1" dirty="0">
                  <a:solidFill>
                    <a:srgbClr val="006600"/>
                  </a:solidFill>
                </a:rPr>
                <a:t>百万吨，涨幅</a:t>
              </a:r>
              <a:r>
                <a:rPr lang="en-US" altLang="zh-CN" sz="2000" b="1" dirty="0">
                  <a:solidFill>
                    <a:srgbClr val="006600"/>
                  </a:solidFill>
                </a:rPr>
                <a:t>2-3%</a:t>
              </a:r>
            </a:p>
            <a:p>
              <a:pPr marL="263525" indent="-263525">
                <a:spcBef>
                  <a:spcPts val="600"/>
                </a:spcBef>
                <a:buFont typeface="Arial" charset="0"/>
                <a:buChar char="•"/>
              </a:pPr>
              <a:endParaRPr lang="fr-FR" altLang="zh-CN" sz="1800" b="1" dirty="0">
                <a:solidFill>
                  <a:srgbClr val="006600"/>
                </a:solidFill>
              </a:endParaRPr>
            </a:p>
            <a:p>
              <a:pPr marL="263525" indent="-263525">
                <a:spcBef>
                  <a:spcPts val="600"/>
                </a:spcBef>
                <a:buFont typeface="Arial" charset="0"/>
                <a:buChar char="•"/>
              </a:pPr>
              <a:r>
                <a:rPr lang="zh-CN" altLang="fr-FR" sz="2000" b="1" dirty="0">
                  <a:solidFill>
                    <a:srgbClr val="006600"/>
                  </a:solidFill>
                </a:rPr>
                <a:t>加拿大，东欧和中亚的产能增长。</a:t>
              </a:r>
              <a:endParaRPr lang="fr-FR" altLang="zh-CN" sz="2000" b="1" dirty="0">
                <a:solidFill>
                  <a:srgbClr val="006600"/>
                </a:solidFill>
              </a:endParaRPr>
            </a:p>
            <a:p>
              <a:pPr marL="263525" indent="-263525">
                <a:spcBef>
                  <a:spcPts val="600"/>
                </a:spcBef>
                <a:buFont typeface="Arial" charset="0"/>
                <a:buChar char="•"/>
              </a:pPr>
              <a:r>
                <a:rPr lang="zh-CN" altLang="en-US" sz="2000" b="1" dirty="0">
                  <a:solidFill>
                    <a:srgbClr val="006600"/>
                  </a:solidFill>
                </a:rPr>
                <a:t>拉丁美洲、南非和东亚预计进口增长。</a:t>
              </a:r>
              <a:endParaRPr lang="fr-FR" altLang="zh-CN" sz="2000" b="1" dirty="0">
                <a:solidFill>
                  <a:srgbClr val="006600"/>
                </a:solidFill>
              </a:endParaRPr>
            </a:p>
            <a:p>
              <a:pPr marL="263525" indent="-263525">
                <a:spcBef>
                  <a:spcPts val="600"/>
                </a:spcBef>
                <a:buFont typeface="Arial" charset="0"/>
                <a:buChar char="•"/>
              </a:pPr>
              <a:r>
                <a:rPr lang="zh-CN" altLang="en-US" sz="2000" b="1" dirty="0">
                  <a:solidFill>
                    <a:srgbClr val="006600"/>
                  </a:solidFill>
                </a:rPr>
                <a:t>氯化钾贸易预计达到</a:t>
              </a:r>
              <a:r>
                <a:rPr lang="en-US" altLang="zh-CN" sz="2000" b="1" dirty="0">
                  <a:solidFill>
                    <a:srgbClr val="006600"/>
                  </a:solidFill>
                </a:rPr>
                <a:t>4</a:t>
              </a:r>
              <a:r>
                <a:rPr lang="zh-CN" altLang="en-US" sz="2000" b="1" dirty="0">
                  <a:solidFill>
                    <a:srgbClr val="006600"/>
                  </a:solidFill>
                </a:rPr>
                <a:t>千</a:t>
              </a:r>
              <a:r>
                <a:rPr lang="en-US" altLang="zh-CN" sz="2000" b="1" dirty="0">
                  <a:solidFill>
                    <a:srgbClr val="006600"/>
                  </a:solidFill>
                </a:rPr>
                <a:t>3</a:t>
              </a:r>
              <a:r>
                <a:rPr lang="zh-CN" altLang="en-US" sz="2000" b="1" dirty="0">
                  <a:solidFill>
                    <a:srgbClr val="006600"/>
                  </a:solidFill>
                </a:rPr>
                <a:t>百到</a:t>
              </a:r>
              <a:r>
                <a:rPr lang="en-US" altLang="zh-CN" sz="2000" b="1" dirty="0">
                  <a:solidFill>
                    <a:srgbClr val="006600"/>
                  </a:solidFill>
                </a:rPr>
                <a:t>4</a:t>
              </a:r>
              <a:r>
                <a:rPr lang="zh-CN" altLang="en-US" sz="2000" b="1" dirty="0">
                  <a:solidFill>
                    <a:srgbClr val="006600"/>
                  </a:solidFill>
                </a:rPr>
                <a:t>千</a:t>
              </a:r>
              <a:r>
                <a:rPr lang="en-US" altLang="zh-CN" sz="2000" b="1" dirty="0">
                  <a:solidFill>
                    <a:srgbClr val="006600"/>
                  </a:solidFill>
                </a:rPr>
                <a:t>4</a:t>
              </a:r>
              <a:r>
                <a:rPr lang="zh-CN" altLang="en-US" sz="2000" b="1" dirty="0">
                  <a:solidFill>
                    <a:srgbClr val="006600"/>
                  </a:solidFill>
                </a:rPr>
                <a:t>百万吨，涨幅</a:t>
              </a:r>
              <a:r>
                <a:rPr lang="en-US" altLang="zh-CN" sz="2000" b="1" dirty="0">
                  <a:solidFill>
                    <a:srgbClr val="006600"/>
                  </a:solidFill>
                </a:rPr>
                <a:t>4-5%</a:t>
              </a:r>
              <a:r>
                <a:rPr lang="zh-CN" altLang="en-US" sz="2000" b="1" dirty="0">
                  <a:solidFill>
                    <a:srgbClr val="006600"/>
                  </a:solidFill>
                </a:rPr>
                <a:t>。</a:t>
              </a:r>
              <a:endParaRPr lang="fr-FR" altLang="zh-CN" sz="20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64514" name="Rectangle 13"/>
          <p:cNvSpPr>
            <a:spLocks noChangeArrowheads="1"/>
          </p:cNvSpPr>
          <p:nvPr/>
        </p:nvSpPr>
        <p:spPr bwMode="auto">
          <a:xfrm>
            <a:off x="247650" y="260350"/>
            <a:ext cx="9721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006600"/>
                </a:solidFill>
              </a:rPr>
              <a:t>2014</a:t>
            </a:r>
            <a:r>
              <a:rPr lang="zh-CN" altLang="en-US" sz="3200" b="1">
                <a:solidFill>
                  <a:srgbClr val="006600"/>
                </a:solidFill>
              </a:rPr>
              <a:t>年销售和贸易预测</a:t>
            </a:r>
            <a:endParaRPr lang="en-GB" altLang="zh-CN" sz="3200" b="1">
              <a:solidFill>
                <a:srgbClr val="00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125" y="6054725"/>
            <a:ext cx="51435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i="1" dirty="0">
                <a:latin typeface="Arial" pitchFamily="34" charset="0"/>
                <a:ea typeface="+mn-ea"/>
                <a:cs typeface="Arial" pitchFamily="34" charset="0"/>
              </a:rPr>
              <a:t>Source: IFA Production and International Trade 2013</a:t>
            </a:r>
            <a:endParaRPr lang="fr-FR" sz="1050" i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516" name="Rectangle 1"/>
          <p:cNvSpPr>
            <a:spLocks noChangeArrowheads="1"/>
          </p:cNvSpPr>
          <p:nvPr/>
        </p:nvSpPr>
        <p:spPr bwMode="auto">
          <a:xfrm>
            <a:off x="996950" y="3357563"/>
            <a:ext cx="7008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006600"/>
                </a:solidFill>
              </a:rPr>
              <a:t>尿素</a:t>
            </a:r>
            <a:endParaRPr lang="fr-FR" altLang="zh-CN" sz="2000" b="1" dirty="0">
              <a:solidFill>
                <a:srgbClr val="006600"/>
              </a:solidFill>
            </a:endParaRPr>
          </a:p>
        </p:txBody>
      </p:sp>
      <p:sp>
        <p:nvSpPr>
          <p:cNvPr id="64517" name="Rectangle 2"/>
          <p:cNvSpPr>
            <a:spLocks noChangeArrowheads="1"/>
          </p:cNvSpPr>
          <p:nvPr/>
        </p:nvSpPr>
        <p:spPr bwMode="auto">
          <a:xfrm>
            <a:off x="966788" y="1412875"/>
            <a:ext cx="7008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006600"/>
                </a:solidFill>
              </a:rPr>
              <a:t>磷肥</a:t>
            </a:r>
            <a:endParaRPr lang="fr-FR" altLang="zh-CN" sz="2000" b="1" dirty="0">
              <a:solidFill>
                <a:srgbClr val="006600"/>
              </a:solidFill>
            </a:endParaRPr>
          </a:p>
        </p:txBody>
      </p:sp>
      <p:sp>
        <p:nvSpPr>
          <p:cNvPr id="64518" name="Rectangle 3"/>
          <p:cNvSpPr>
            <a:spLocks noChangeArrowheads="1"/>
          </p:cNvSpPr>
          <p:nvPr/>
        </p:nvSpPr>
        <p:spPr bwMode="auto">
          <a:xfrm>
            <a:off x="669925" y="5065713"/>
            <a:ext cx="1053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006600"/>
                </a:solidFill>
              </a:rPr>
              <a:t>     钾肥</a:t>
            </a:r>
            <a:endParaRPr lang="fr-FR" altLang="zh-CN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5"/>
          <p:cNvSpPr>
            <a:spLocks noChangeArrowheads="1"/>
          </p:cNvSpPr>
          <p:nvPr/>
        </p:nvSpPr>
        <p:spPr bwMode="auto">
          <a:xfrm>
            <a:off x="1174750" y="785813"/>
            <a:ext cx="8099425" cy="527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>
              <a:lnSpc>
                <a:spcPct val="150000"/>
              </a:lnSpc>
              <a:spcBef>
                <a:spcPts val="600"/>
              </a:spcBef>
              <a:buFont typeface="Times New Roman" pitchFamily="18" charset="0"/>
              <a:buAutoNum type="arabicPeriod"/>
            </a:pPr>
            <a:r>
              <a:rPr lang="zh-CN" altLang="en-US" sz="2000" b="1" dirty="0">
                <a:solidFill>
                  <a:srgbClr val="006600"/>
                </a:solidFill>
              </a:rPr>
              <a:t>全球养料供应较</a:t>
            </a:r>
            <a:r>
              <a:rPr lang="en-US" altLang="zh-CN" sz="2000" b="1" dirty="0">
                <a:solidFill>
                  <a:srgbClr val="006600"/>
                </a:solidFill>
              </a:rPr>
              <a:t>2013</a:t>
            </a:r>
            <a:r>
              <a:rPr lang="zh-CN" altLang="en-US" sz="2000" b="1" dirty="0">
                <a:solidFill>
                  <a:srgbClr val="006600"/>
                </a:solidFill>
              </a:rPr>
              <a:t>年增长</a:t>
            </a:r>
            <a:r>
              <a:rPr lang="en-US" altLang="zh-CN" sz="2000" b="1" dirty="0">
                <a:solidFill>
                  <a:srgbClr val="006600"/>
                </a:solidFill>
              </a:rPr>
              <a:t>2.2% </a:t>
            </a:r>
            <a:r>
              <a:rPr lang="zh-CN" altLang="en-US" sz="2000" b="1" dirty="0">
                <a:solidFill>
                  <a:srgbClr val="006600"/>
                </a:solidFill>
              </a:rPr>
              <a:t>。</a:t>
            </a:r>
            <a:r>
              <a:rPr lang="en-US" altLang="zh-CN" sz="2000" b="1" dirty="0">
                <a:solidFill>
                  <a:srgbClr val="006600"/>
                </a:solidFill>
              </a:rPr>
              <a:t> </a:t>
            </a:r>
          </a:p>
          <a:p>
            <a:pPr marL="457200" lvl="2" indent="-457200">
              <a:lnSpc>
                <a:spcPct val="150000"/>
              </a:lnSpc>
              <a:spcBef>
                <a:spcPts val="600"/>
              </a:spcBef>
              <a:buFont typeface="Times New Roman" pitchFamily="18" charset="0"/>
              <a:buAutoNum type="arabicPeriod"/>
            </a:pPr>
            <a:r>
              <a:rPr lang="zh-CN" altLang="en-US" sz="2000" b="1" dirty="0">
                <a:solidFill>
                  <a:srgbClr val="006600"/>
                </a:solidFill>
              </a:rPr>
              <a:t>开工延迟</a:t>
            </a:r>
            <a:r>
              <a:rPr lang="en-US" altLang="zh-CN" sz="2000" b="1" dirty="0">
                <a:solidFill>
                  <a:srgbClr val="006600"/>
                </a:solidFill>
              </a:rPr>
              <a:t>: 2012/2014</a:t>
            </a:r>
            <a:r>
              <a:rPr lang="zh-CN" altLang="en-US" sz="2000" b="1" dirty="0">
                <a:solidFill>
                  <a:srgbClr val="006600"/>
                </a:solidFill>
              </a:rPr>
              <a:t>年</a:t>
            </a:r>
            <a:r>
              <a:rPr lang="en-US" altLang="zh-CN" sz="2000" b="1" dirty="0">
                <a:solidFill>
                  <a:srgbClr val="006600"/>
                </a:solidFill>
              </a:rPr>
              <a:t> 66%</a:t>
            </a:r>
            <a:r>
              <a:rPr lang="zh-CN" altLang="en-US" sz="2000" b="1" dirty="0">
                <a:solidFill>
                  <a:srgbClr val="006600"/>
                </a:solidFill>
              </a:rPr>
              <a:t>的计划扩产受影响。</a:t>
            </a:r>
            <a:endParaRPr lang="en-US" altLang="zh-CN" sz="2000" b="1" dirty="0">
              <a:solidFill>
                <a:srgbClr val="006600"/>
              </a:solidFill>
            </a:endParaRPr>
          </a:p>
          <a:p>
            <a:pPr marL="457200" lvl="2" indent="-457200">
              <a:lnSpc>
                <a:spcPct val="150000"/>
              </a:lnSpc>
              <a:spcBef>
                <a:spcPts val="600"/>
              </a:spcBef>
              <a:buFont typeface="Times New Roman" pitchFamily="18" charset="0"/>
              <a:buAutoNum type="arabicPeriod"/>
            </a:pPr>
            <a:r>
              <a:rPr lang="zh-CN" altLang="en-US" sz="2000" b="1" dirty="0">
                <a:solidFill>
                  <a:srgbClr val="006600"/>
                </a:solidFill>
              </a:rPr>
              <a:t>新增产能：磷养分</a:t>
            </a:r>
            <a:r>
              <a:rPr lang="en-US" altLang="zh-CN" sz="2000" b="1" dirty="0">
                <a:solidFill>
                  <a:srgbClr val="006600"/>
                </a:solidFill>
              </a:rPr>
              <a:t> (</a:t>
            </a:r>
            <a:r>
              <a:rPr lang="zh-CN" altLang="en-US" sz="2000" b="1" dirty="0">
                <a:solidFill>
                  <a:srgbClr val="006600"/>
                </a:solidFill>
              </a:rPr>
              <a:t>沙特</a:t>
            </a:r>
            <a:r>
              <a:rPr lang="en-US" altLang="zh-CN" sz="2000" b="1" dirty="0">
                <a:solidFill>
                  <a:srgbClr val="006600"/>
                </a:solidFill>
              </a:rPr>
              <a:t>, </a:t>
            </a:r>
            <a:r>
              <a:rPr lang="zh-CN" altLang="en-US" sz="2000" b="1" dirty="0">
                <a:solidFill>
                  <a:srgbClr val="006600"/>
                </a:solidFill>
              </a:rPr>
              <a:t>非洲</a:t>
            </a:r>
            <a:r>
              <a:rPr lang="en-US" altLang="zh-CN" sz="2000" b="1" dirty="0">
                <a:solidFill>
                  <a:srgbClr val="006600"/>
                </a:solidFill>
              </a:rPr>
              <a:t>)</a:t>
            </a:r>
          </a:p>
          <a:p>
            <a:pPr marL="457200" lvl="2" indent="-457200">
              <a:lnSpc>
                <a:spcPct val="150000"/>
              </a:lnSpc>
              <a:spcBef>
                <a:spcPts val="600"/>
              </a:spcBef>
              <a:buFont typeface="Times New Roman" pitchFamily="18" charset="0"/>
              <a:buAutoNum type="arabicPeriod"/>
            </a:pPr>
            <a:r>
              <a:rPr lang="zh-CN" altLang="en-US" sz="2000" b="1" dirty="0">
                <a:solidFill>
                  <a:srgbClr val="006600"/>
                </a:solidFill>
              </a:rPr>
              <a:t>需求反弹：</a:t>
            </a:r>
            <a:r>
              <a:rPr lang="en-US" altLang="zh-CN" sz="2000" b="1" dirty="0">
                <a:solidFill>
                  <a:srgbClr val="006600"/>
                </a:solidFill>
              </a:rPr>
              <a:t>2013/14</a:t>
            </a:r>
            <a:r>
              <a:rPr lang="zh-CN" altLang="en-US" sz="2000" b="1" dirty="0">
                <a:solidFill>
                  <a:srgbClr val="006600"/>
                </a:solidFill>
              </a:rPr>
              <a:t>年增长</a:t>
            </a:r>
            <a:r>
              <a:rPr lang="en-US" altLang="zh-CN" sz="2000" b="1" dirty="0">
                <a:solidFill>
                  <a:srgbClr val="006600"/>
                </a:solidFill>
              </a:rPr>
              <a:t>2.0% </a:t>
            </a:r>
            <a:r>
              <a:rPr lang="zh-CN" altLang="en-US" sz="2000" b="1" dirty="0">
                <a:solidFill>
                  <a:srgbClr val="006600"/>
                </a:solidFill>
              </a:rPr>
              <a:t>；</a:t>
            </a:r>
            <a:r>
              <a:rPr lang="en-US" altLang="zh-CN" sz="2000" b="1" dirty="0">
                <a:solidFill>
                  <a:srgbClr val="006600"/>
                </a:solidFill>
              </a:rPr>
              <a:t>2014/15</a:t>
            </a:r>
            <a:r>
              <a:rPr lang="zh-CN" altLang="en-US" sz="2000" b="1" dirty="0">
                <a:solidFill>
                  <a:srgbClr val="006600"/>
                </a:solidFill>
              </a:rPr>
              <a:t>年增长</a:t>
            </a:r>
            <a:r>
              <a:rPr lang="en-US" altLang="zh-CN" sz="2000" b="1" dirty="0">
                <a:solidFill>
                  <a:srgbClr val="006600"/>
                </a:solidFill>
              </a:rPr>
              <a:t>2.7%</a:t>
            </a:r>
            <a:r>
              <a:rPr lang="zh-CN" altLang="en-US" sz="2000" b="1" dirty="0">
                <a:solidFill>
                  <a:srgbClr val="006600"/>
                </a:solidFill>
              </a:rPr>
              <a:t>。</a:t>
            </a:r>
            <a:endParaRPr lang="en-US" altLang="zh-CN" sz="2000" b="1" dirty="0">
              <a:solidFill>
                <a:srgbClr val="006600"/>
              </a:solidFill>
            </a:endParaRPr>
          </a:p>
          <a:p>
            <a:pPr marL="457200" lvl="2" indent="-457200">
              <a:lnSpc>
                <a:spcPct val="150000"/>
              </a:lnSpc>
              <a:spcBef>
                <a:spcPts val="600"/>
              </a:spcBef>
              <a:buFont typeface="Times New Roman" pitchFamily="18" charset="0"/>
              <a:buAutoNum type="arabicPeriod"/>
            </a:pPr>
            <a:r>
              <a:rPr lang="en-US" altLang="zh-CN" sz="2000" b="1" dirty="0">
                <a:solidFill>
                  <a:srgbClr val="006600"/>
                </a:solidFill>
              </a:rPr>
              <a:t>2014</a:t>
            </a:r>
            <a:r>
              <a:rPr lang="zh-CN" altLang="en-US" sz="2000" b="1" dirty="0">
                <a:solidFill>
                  <a:srgbClr val="006600"/>
                </a:solidFill>
              </a:rPr>
              <a:t>年全球化肥销量增长：预计较</a:t>
            </a:r>
            <a:r>
              <a:rPr lang="en-US" altLang="zh-CN" sz="2000" b="1" dirty="0">
                <a:solidFill>
                  <a:srgbClr val="006600"/>
                </a:solidFill>
              </a:rPr>
              <a:t>2013</a:t>
            </a:r>
            <a:r>
              <a:rPr lang="zh-CN" altLang="en-US" sz="2000" b="1" dirty="0">
                <a:solidFill>
                  <a:srgbClr val="006600"/>
                </a:solidFill>
              </a:rPr>
              <a:t>年增长</a:t>
            </a:r>
            <a:r>
              <a:rPr lang="en-US" altLang="zh-CN" sz="2000" b="1" dirty="0">
                <a:solidFill>
                  <a:srgbClr val="006600"/>
                </a:solidFill>
              </a:rPr>
              <a:t>2-3%</a:t>
            </a:r>
            <a:r>
              <a:rPr lang="zh-CN" altLang="en-US" sz="2000" b="1" dirty="0">
                <a:solidFill>
                  <a:srgbClr val="006600"/>
                </a:solidFill>
              </a:rPr>
              <a:t>。</a:t>
            </a:r>
            <a:endParaRPr lang="en-US" altLang="zh-CN" sz="2000" b="1" dirty="0">
              <a:solidFill>
                <a:srgbClr val="006600"/>
              </a:solidFill>
            </a:endParaRPr>
          </a:p>
          <a:p>
            <a:pPr marL="457200" lvl="2" indent="-457200">
              <a:lnSpc>
                <a:spcPct val="150000"/>
              </a:lnSpc>
              <a:spcBef>
                <a:spcPts val="600"/>
              </a:spcBef>
              <a:buFont typeface="Times New Roman" pitchFamily="18" charset="0"/>
              <a:buAutoNum type="arabicPeriod"/>
            </a:pPr>
            <a:r>
              <a:rPr lang="zh-CN" altLang="en-US" sz="2000" b="1" dirty="0">
                <a:solidFill>
                  <a:srgbClr val="006600"/>
                </a:solidFill>
              </a:rPr>
              <a:t>生产商高库存；渠道和终端低库存。</a:t>
            </a:r>
            <a:endParaRPr lang="en-US" altLang="zh-CN" sz="2000" b="1" dirty="0">
              <a:solidFill>
                <a:srgbClr val="006600"/>
              </a:solidFill>
            </a:endParaRPr>
          </a:p>
          <a:p>
            <a:pPr marL="457200" lvl="2" indent="-457200">
              <a:lnSpc>
                <a:spcPct val="150000"/>
              </a:lnSpc>
              <a:spcBef>
                <a:spcPts val="600"/>
              </a:spcBef>
              <a:buFont typeface="Times New Roman" pitchFamily="18" charset="0"/>
              <a:buAutoNum type="arabicPeriod"/>
            </a:pPr>
            <a:r>
              <a:rPr lang="zh-CN" altLang="en-US" sz="2000" b="1" dirty="0">
                <a:solidFill>
                  <a:srgbClr val="006600"/>
                </a:solidFill>
              </a:rPr>
              <a:t>不确定因素</a:t>
            </a:r>
            <a:r>
              <a:rPr lang="en-US" altLang="zh-CN" sz="2000" b="1" dirty="0">
                <a:solidFill>
                  <a:srgbClr val="006600"/>
                </a:solidFill>
              </a:rPr>
              <a:t>:</a:t>
            </a:r>
          </a:p>
          <a:p>
            <a:pPr marL="914400" lvl="3" indent="-457200"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rgbClr val="006600"/>
                </a:solidFill>
              </a:rPr>
              <a:t>中国和埃及出口政策</a:t>
            </a:r>
            <a:endParaRPr lang="en-US" altLang="zh-CN" sz="2000" b="1" dirty="0">
              <a:solidFill>
                <a:srgbClr val="006600"/>
              </a:solidFill>
            </a:endParaRPr>
          </a:p>
          <a:p>
            <a:pPr marL="914400" lvl="3" indent="-457200"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rgbClr val="006600"/>
                </a:solidFill>
              </a:rPr>
              <a:t>天然气供应短缺</a:t>
            </a:r>
            <a:endParaRPr lang="en-US" altLang="zh-CN" sz="2000" b="1" dirty="0">
              <a:solidFill>
                <a:srgbClr val="006600"/>
              </a:solidFill>
            </a:endParaRPr>
          </a:p>
          <a:p>
            <a:pPr marL="914400" lvl="3" indent="-457200"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rgbClr val="006600"/>
                </a:solidFill>
              </a:rPr>
              <a:t>印度补贴政策</a:t>
            </a:r>
            <a:endParaRPr lang="en-US" altLang="zh-CN" sz="2000" b="1" dirty="0">
              <a:solidFill>
                <a:srgbClr val="006600"/>
              </a:solidFill>
            </a:endParaRPr>
          </a:p>
          <a:p>
            <a:pPr marL="914400" lvl="3" indent="-457200"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rgbClr val="006600"/>
                </a:solidFill>
              </a:rPr>
              <a:t>伊朗和阿尔及利亚的出口受限。</a:t>
            </a:r>
            <a:endParaRPr lang="en-US" altLang="zh-CN" sz="2000" b="1" dirty="0">
              <a:solidFill>
                <a:srgbClr val="0066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188913"/>
            <a:ext cx="9082088" cy="4762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供应方面关注点</a:t>
            </a:r>
            <a:endParaRPr lang="en-US" sz="3200" b="1" smtClean="0">
              <a:solidFill>
                <a:srgbClr val="006600"/>
              </a:solidFill>
              <a:latin typeface="Arial" charset="0"/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 bwMode="auto">
          <a:xfrm>
            <a:off x="0" y="333375"/>
            <a:ext cx="1028700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fr-FR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主要尿素产能</a:t>
            </a:r>
            <a:r>
              <a:rPr lang="fr-FR" altLang="zh-CN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 2012-2014</a:t>
            </a:r>
          </a:p>
        </p:txBody>
      </p:sp>
      <p:sp>
        <p:nvSpPr>
          <p:cNvPr id="19459" name="ZoneTexte 4"/>
          <p:cNvSpPr txBox="1">
            <a:spLocks noChangeArrowheads="1"/>
          </p:cNvSpPr>
          <p:nvPr/>
        </p:nvSpPr>
        <p:spPr bwMode="auto">
          <a:xfrm>
            <a:off x="1500188" y="933450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fr-FR" sz="1400" b="1"/>
              <a:t>百万吨 尿素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559324" y="5229200"/>
          <a:ext cx="3024336" cy="100811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08113"/>
                <a:gridCol w="1008112"/>
                <a:gridCol w="1008111"/>
              </a:tblGrid>
              <a:tr h="5163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17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193.7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198.5</a:t>
                      </a:r>
                      <a:endParaRPr lang="fr-FR" sz="1600" b="1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207.0</a:t>
                      </a:r>
                      <a:endParaRPr lang="fr-FR" sz="16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64" name="Rectangle 14"/>
          <p:cNvSpPr>
            <a:spLocks noChangeArrowheads="1"/>
          </p:cNvSpPr>
          <p:nvPr/>
        </p:nvSpPr>
        <p:spPr bwMode="auto">
          <a:xfrm>
            <a:off x="238125" y="6021388"/>
            <a:ext cx="5143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000" i="1"/>
              <a:t>Source: IFA Production and International Trade 2013</a:t>
            </a:r>
            <a:endParaRPr lang="fr-FR" altLang="zh-CN" sz="1000" i="1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17563" y="1085850"/>
            <a:ext cx="9474200" cy="4151313"/>
            <a:chOff x="515" y="684"/>
            <a:chExt cx="5968" cy="2615"/>
          </a:xfrm>
        </p:grpSpPr>
        <p:graphicFrame>
          <p:nvGraphicFramePr>
            <p:cNvPr id="12" name="Graphique 11"/>
            <p:cNvGraphicFramePr>
              <a:graphicFrameLocks/>
            </p:cNvGraphicFramePr>
            <p:nvPr/>
          </p:nvGraphicFramePr>
          <p:xfrm>
            <a:off x="518" y="689"/>
            <a:ext cx="5035" cy="2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460" name="ZoneTexte 5"/>
            <p:cNvSpPr txBox="1">
              <a:spLocks noChangeArrowheads="1"/>
            </p:cNvSpPr>
            <p:nvPr/>
          </p:nvSpPr>
          <p:spPr bwMode="auto">
            <a:xfrm>
              <a:off x="5254" y="2251"/>
              <a:ext cx="12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zh-CN" sz="1600" b="1">
                  <a:solidFill>
                    <a:srgbClr val="1F497D"/>
                  </a:solidFill>
                </a:rPr>
                <a:t>+ 4.8 </a:t>
              </a:r>
              <a:r>
                <a:rPr lang="zh-CN" altLang="fr-FR" sz="1600" b="1">
                  <a:solidFill>
                    <a:srgbClr val="1F497D"/>
                  </a:solidFill>
                </a:rPr>
                <a:t>百万吨   </a:t>
              </a:r>
              <a:r>
                <a:rPr lang="fr-FR" altLang="zh-CN" sz="1600" b="1">
                  <a:solidFill>
                    <a:srgbClr val="1F497D"/>
                  </a:solidFill>
                </a:rPr>
                <a:t>/  2%</a:t>
              </a:r>
            </a:p>
          </p:txBody>
        </p:sp>
        <p:sp>
          <p:nvSpPr>
            <p:cNvPr id="19461" name="ZoneTexte 6"/>
            <p:cNvSpPr txBox="1">
              <a:spLocks noChangeArrowheads="1"/>
            </p:cNvSpPr>
            <p:nvPr/>
          </p:nvSpPr>
          <p:spPr bwMode="auto">
            <a:xfrm>
              <a:off x="5398" y="1434"/>
              <a:ext cx="10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zh-CN" sz="1600" b="1">
                  <a:solidFill>
                    <a:srgbClr val="C00000"/>
                  </a:solidFill>
                </a:rPr>
                <a:t>+8.5 </a:t>
              </a:r>
              <a:r>
                <a:rPr lang="zh-CN" altLang="fr-FR" sz="1600" b="1">
                  <a:solidFill>
                    <a:srgbClr val="C00000"/>
                  </a:solidFill>
                </a:rPr>
                <a:t>百万吨</a:t>
              </a:r>
              <a:r>
                <a:rPr lang="fr-FR" altLang="zh-CN" sz="1600" b="1">
                  <a:solidFill>
                    <a:srgbClr val="C00000"/>
                  </a:solidFill>
                </a:rPr>
                <a:t>/  4%</a:t>
              </a:r>
            </a:p>
          </p:txBody>
        </p:sp>
        <p:cxnSp>
          <p:nvCxnSpPr>
            <p:cNvPr id="19463" name="Connecteur droit 12"/>
            <p:cNvCxnSpPr>
              <a:cxnSpLocks noChangeShapeType="1"/>
            </p:cNvCxnSpPr>
            <p:nvPr/>
          </p:nvCxnSpPr>
          <p:spPr bwMode="auto">
            <a:xfrm flipH="1">
              <a:off x="882" y="2205"/>
              <a:ext cx="4578" cy="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881" y="2886"/>
              <a:ext cx="4582" cy="3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/>
                <a:t>其他       </a:t>
              </a:r>
              <a:r>
                <a:rPr lang="en-US" altLang="zh-CN" sz="1400"/>
                <a:t>Fertil     OCI  Pequiven  </a:t>
              </a:r>
              <a:r>
                <a:rPr lang="zh-CN" altLang="en-US" sz="1400"/>
                <a:t>印度   中国    其他   </a:t>
              </a:r>
              <a:r>
                <a:rPr lang="en-US" altLang="zh-CN" sz="1400"/>
                <a:t>EDEOLA  Safco   </a:t>
              </a:r>
              <a:r>
                <a:rPr lang="zh-CN" altLang="en-US" sz="1400"/>
                <a:t>印度  </a:t>
              </a:r>
              <a:r>
                <a:rPr lang="en-US" altLang="zh-CN" sz="1400"/>
                <a:t>Kaltim  </a:t>
              </a:r>
              <a:r>
                <a:rPr lang="zh-CN" altLang="en-US" sz="1400"/>
                <a:t>中国</a:t>
              </a:r>
            </a:p>
            <a:p>
              <a:pPr>
                <a:spcBef>
                  <a:spcPct val="50000"/>
                </a:spcBef>
              </a:pPr>
              <a:endParaRPr lang="zh-CN" altLang="en-US" sz="14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534988" y="333375"/>
            <a:ext cx="92583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fr-FR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主要钾肥产能</a:t>
            </a:r>
            <a:r>
              <a:rPr lang="fr-FR" altLang="zh-CN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 2012 - 2014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703340" y="5229200"/>
          <a:ext cx="2880318" cy="100811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60107"/>
                <a:gridCol w="960106"/>
                <a:gridCol w="960105"/>
              </a:tblGrid>
              <a:tr h="5163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17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72.6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79.0</a:t>
                      </a:r>
                      <a:endParaRPr lang="fr-FR" sz="1600" b="1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80.6</a:t>
                      </a:r>
                      <a:endParaRPr lang="fr-FR" sz="16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238125" y="6021388"/>
            <a:ext cx="5143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000" i="1"/>
              <a:t>Source: IFA Production and International Trade 2013</a:t>
            </a:r>
            <a:endParaRPr lang="fr-FR" altLang="zh-CN" sz="1000" i="1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3250" y="944563"/>
            <a:ext cx="9371013" cy="4432300"/>
            <a:chOff x="380" y="595"/>
            <a:chExt cx="5903" cy="2792"/>
          </a:xfrm>
        </p:grpSpPr>
        <p:graphicFrame>
          <p:nvGraphicFramePr>
            <p:cNvPr id="12" name="Graphique 11"/>
            <p:cNvGraphicFramePr>
              <a:graphicFrameLocks/>
            </p:cNvGraphicFramePr>
            <p:nvPr/>
          </p:nvGraphicFramePr>
          <p:xfrm>
            <a:off x="382" y="692"/>
            <a:ext cx="5081" cy="26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483" name="ZoneTexte 5"/>
            <p:cNvSpPr txBox="1">
              <a:spLocks noChangeArrowheads="1"/>
            </p:cNvSpPr>
            <p:nvPr/>
          </p:nvSpPr>
          <p:spPr bwMode="auto">
            <a:xfrm>
              <a:off x="881" y="595"/>
              <a:ext cx="8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fr-FR" sz="1400" b="1"/>
                <a:t>百万吨 氯化钾</a:t>
              </a:r>
            </a:p>
          </p:txBody>
        </p:sp>
        <p:sp>
          <p:nvSpPr>
            <p:cNvPr id="20485" name="ZoneTexte 8"/>
            <p:cNvSpPr txBox="1">
              <a:spLocks noChangeArrowheads="1"/>
            </p:cNvSpPr>
            <p:nvPr/>
          </p:nvSpPr>
          <p:spPr bwMode="auto">
            <a:xfrm>
              <a:off x="5054" y="845"/>
              <a:ext cx="12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zh-CN" sz="1600" b="1">
                  <a:solidFill>
                    <a:srgbClr val="C00000"/>
                  </a:solidFill>
                </a:rPr>
                <a:t>+ 1.6 </a:t>
              </a:r>
              <a:r>
                <a:rPr lang="zh-CN" altLang="fr-FR" sz="1600" b="1">
                  <a:solidFill>
                    <a:srgbClr val="C00000"/>
                  </a:solidFill>
                </a:rPr>
                <a:t>百万吨   </a:t>
              </a:r>
              <a:r>
                <a:rPr lang="fr-FR" altLang="zh-CN" sz="1600" b="1">
                  <a:solidFill>
                    <a:srgbClr val="C00000"/>
                  </a:solidFill>
                </a:rPr>
                <a:t>/  2%</a:t>
              </a:r>
            </a:p>
          </p:txBody>
        </p:sp>
        <p:sp>
          <p:nvSpPr>
            <p:cNvPr id="20486" name="ZoneTexte 9"/>
            <p:cNvSpPr txBox="1">
              <a:spLocks noChangeArrowheads="1"/>
            </p:cNvSpPr>
            <p:nvPr/>
          </p:nvSpPr>
          <p:spPr bwMode="auto">
            <a:xfrm>
              <a:off x="4964" y="1661"/>
              <a:ext cx="11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zh-CN" sz="1600" b="1">
                  <a:solidFill>
                    <a:srgbClr val="1F497D"/>
                  </a:solidFill>
                </a:rPr>
                <a:t>+ 6.4 </a:t>
              </a:r>
              <a:r>
                <a:rPr lang="zh-CN" altLang="fr-FR" sz="1600" b="1">
                  <a:solidFill>
                    <a:srgbClr val="1F497D"/>
                  </a:solidFill>
                </a:rPr>
                <a:t>百万吨   </a:t>
              </a:r>
              <a:r>
                <a:rPr lang="fr-FR" altLang="zh-CN" sz="1600" b="1">
                  <a:solidFill>
                    <a:srgbClr val="1F497D"/>
                  </a:solidFill>
                </a:rPr>
                <a:t>/ 9%</a:t>
              </a:r>
            </a:p>
          </p:txBody>
        </p:sp>
        <p:cxnSp>
          <p:nvCxnSpPr>
            <p:cNvPr id="20487" name="Connecteur droit 10"/>
            <p:cNvCxnSpPr>
              <a:cxnSpLocks noChangeShapeType="1"/>
            </p:cNvCxnSpPr>
            <p:nvPr/>
          </p:nvCxnSpPr>
          <p:spPr bwMode="auto">
            <a:xfrm flipH="1">
              <a:off x="842" y="1359"/>
              <a:ext cx="4575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745" y="2750"/>
              <a:ext cx="5217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/>
                <a:t>其他       </a:t>
              </a:r>
              <a:r>
                <a:rPr lang="en-US" altLang="zh-CN" sz="1400"/>
                <a:t>Uralkali    Belaruskali  Mosaic PotashCorp  </a:t>
              </a:r>
              <a:r>
                <a:rPr lang="zh-CN" altLang="en-US" sz="1400"/>
                <a:t>中国  其他       </a:t>
              </a:r>
              <a:r>
                <a:rPr lang="en-US" altLang="zh-CN" sz="1400"/>
                <a:t>Uralkali   Mosaic      </a:t>
              </a:r>
              <a:r>
                <a:rPr lang="zh-CN" altLang="en-US" sz="1400"/>
                <a:t>中国 </a:t>
              </a:r>
            </a:p>
            <a:p>
              <a:pPr>
                <a:spcBef>
                  <a:spcPct val="50000"/>
                </a:spcBef>
              </a:pPr>
              <a:endParaRPr lang="zh-CN" altLang="en-US" sz="1400"/>
            </a:p>
            <a:p>
              <a:pPr>
                <a:spcBef>
                  <a:spcPct val="50000"/>
                </a:spcBef>
              </a:pPr>
              <a:endParaRPr lang="zh-CN" altLang="en-US" sz="14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re 1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1028700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fr-FR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印度尿素</a:t>
            </a:r>
            <a:r>
              <a:rPr lang="fr-FR" altLang="zh-CN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, </a:t>
            </a:r>
            <a:r>
              <a:rPr lang="zh-CN" altLang="fr-FR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二铵供应和养分需求</a:t>
            </a:r>
            <a:endParaRPr lang="fr-FR" altLang="zh-CN" sz="3200" b="1" smtClean="0">
              <a:solidFill>
                <a:srgbClr val="006600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8125" y="673100"/>
            <a:ext cx="9680575" cy="5594350"/>
            <a:chOff x="150" y="424"/>
            <a:chExt cx="6098" cy="3524"/>
          </a:xfrm>
        </p:grpSpPr>
        <p:graphicFrame>
          <p:nvGraphicFramePr>
            <p:cNvPr id="3" name="Graphique 2"/>
            <p:cNvGraphicFramePr>
              <a:graphicFrameLocks/>
            </p:cNvGraphicFramePr>
            <p:nvPr/>
          </p:nvGraphicFramePr>
          <p:xfrm>
            <a:off x="237" y="612"/>
            <a:ext cx="6006" cy="15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506" name="ZoneTexte 4"/>
            <p:cNvSpPr txBox="1">
              <a:spLocks noChangeArrowheads="1"/>
            </p:cNvSpPr>
            <p:nvPr/>
          </p:nvSpPr>
          <p:spPr bwMode="auto">
            <a:xfrm>
              <a:off x="2741" y="612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fr-FR" sz="2000"/>
                <a:t>尿素</a:t>
              </a:r>
            </a:p>
          </p:txBody>
        </p:sp>
        <p:grpSp>
          <p:nvGrpSpPr>
            <p:cNvPr id="5" name="Groupe 9"/>
            <p:cNvGrpSpPr>
              <a:grpSpLocks/>
            </p:cNvGrpSpPr>
            <p:nvPr/>
          </p:nvGrpSpPr>
          <p:grpSpPr bwMode="auto">
            <a:xfrm>
              <a:off x="234" y="2296"/>
              <a:ext cx="6014" cy="1502"/>
              <a:chOff x="371856" y="3501008"/>
              <a:chExt cx="9546336" cy="2383920"/>
            </a:xfrm>
          </p:grpSpPr>
          <p:graphicFrame>
            <p:nvGraphicFramePr>
              <p:cNvPr id="4" name="Graphique 3"/>
              <p:cNvGraphicFramePr>
                <a:graphicFrameLocks/>
              </p:cNvGraphicFramePr>
              <p:nvPr/>
            </p:nvGraphicFramePr>
            <p:xfrm>
              <a:off x="376237" y="3547403"/>
              <a:ext cx="9534525" cy="232986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1512" name="ZoneTexte 5"/>
              <p:cNvSpPr txBox="1">
                <a:spLocks noChangeArrowheads="1"/>
              </p:cNvSpPr>
              <p:nvPr/>
            </p:nvSpPr>
            <p:spPr bwMode="auto">
              <a:xfrm>
                <a:off x="4351348" y="3501008"/>
                <a:ext cx="692085" cy="396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fr-FR" sz="2000"/>
                  <a:t>二铵</a:t>
                </a:r>
                <a:endParaRPr lang="fr-FR" altLang="zh-CN" sz="2000"/>
              </a:p>
            </p:txBody>
          </p:sp>
        </p:grpSp>
        <p:sp>
          <p:nvSpPr>
            <p:cNvPr id="21509" name="Rectangle 7"/>
            <p:cNvSpPr>
              <a:spLocks noChangeArrowheads="1"/>
            </p:cNvSpPr>
            <p:nvPr/>
          </p:nvSpPr>
          <p:spPr bwMode="auto">
            <a:xfrm>
              <a:off x="150" y="3793"/>
              <a:ext cx="324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000" i="1"/>
                <a:t>Sources: IFA Agriculture Committee; IFA Production and International Trade 2013</a:t>
              </a:r>
              <a:endParaRPr lang="fr-FR" altLang="zh-CN" sz="1000" i="1"/>
            </a:p>
          </p:txBody>
        </p:sp>
        <p:sp>
          <p:nvSpPr>
            <p:cNvPr id="21510" name="ZoneTexte 8"/>
            <p:cNvSpPr txBox="1">
              <a:spLocks noChangeArrowheads="1"/>
            </p:cNvSpPr>
            <p:nvPr/>
          </p:nvSpPr>
          <p:spPr bwMode="auto">
            <a:xfrm>
              <a:off x="473" y="424"/>
              <a:ext cx="8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fr-FR" sz="1400" b="1"/>
                <a:t>百万吨 纯养分</a:t>
              </a: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836" y="618"/>
              <a:ext cx="726" cy="4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"/>
                </a:spcBef>
              </a:pPr>
              <a:r>
                <a:rPr lang="zh-CN" altLang="en-US" sz="1200"/>
                <a:t>进口</a:t>
              </a:r>
            </a:p>
            <a:p>
              <a:pPr>
                <a:spcBef>
                  <a:spcPct val="5000"/>
                </a:spcBef>
              </a:pPr>
              <a:r>
                <a:rPr lang="zh-CN" altLang="en-US" sz="1200"/>
                <a:t>生产</a:t>
              </a:r>
            </a:p>
            <a:p>
              <a:pPr>
                <a:spcBef>
                  <a:spcPct val="5000"/>
                </a:spcBef>
              </a:pPr>
              <a:r>
                <a:rPr lang="zh-CN" altLang="en-US" sz="1200"/>
                <a:t>消费</a:t>
              </a: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791" y="2341"/>
              <a:ext cx="726" cy="4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"/>
                </a:spcBef>
              </a:pPr>
              <a:r>
                <a:rPr lang="zh-CN" altLang="en-US" sz="1200"/>
                <a:t>进口</a:t>
              </a:r>
            </a:p>
            <a:p>
              <a:pPr>
                <a:spcBef>
                  <a:spcPct val="5000"/>
                </a:spcBef>
              </a:pPr>
              <a:r>
                <a:rPr lang="zh-CN" altLang="en-US" sz="1200"/>
                <a:t>生产</a:t>
              </a:r>
            </a:p>
            <a:p>
              <a:pPr>
                <a:spcBef>
                  <a:spcPct val="5000"/>
                </a:spcBef>
              </a:pPr>
              <a:r>
                <a:rPr lang="zh-CN" altLang="en-US" sz="1200"/>
                <a:t>消费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4514850" y="3086100"/>
            <a:ext cx="10287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/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4514850" y="3086100"/>
            <a:ext cx="10287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/>
          </a:p>
        </p:txBody>
      </p:sp>
      <p:sp>
        <p:nvSpPr>
          <p:cNvPr id="252" name="Rectangle 26"/>
          <p:cNvSpPr>
            <a:spLocks noChangeArrowheads="1"/>
          </p:cNvSpPr>
          <p:nvPr/>
        </p:nvSpPr>
        <p:spPr bwMode="auto">
          <a:xfrm>
            <a:off x="534988" y="6092825"/>
            <a:ext cx="54197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fr-FR" altLang="zh-CN" sz="1600" b="1">
                <a:solidFill>
                  <a:schemeClr val="bg1"/>
                </a:solidFill>
                <a:latin typeface="Gill Sans MT"/>
                <a:cs typeface="Aharoni" charset="-79"/>
              </a:rPr>
              <a:t>39</a:t>
            </a:r>
            <a:r>
              <a:rPr lang="fr-FR" altLang="zh-CN" sz="1600" b="1" baseline="30000">
                <a:solidFill>
                  <a:schemeClr val="bg1"/>
                </a:solidFill>
                <a:latin typeface="Gill Sans MT"/>
                <a:cs typeface="Aharoni" charset="-79"/>
              </a:rPr>
              <a:t>th</a:t>
            </a:r>
            <a:r>
              <a:rPr lang="fr-FR" altLang="zh-CN" sz="1600" b="1">
                <a:solidFill>
                  <a:schemeClr val="bg1"/>
                </a:solidFill>
                <a:latin typeface="Gill Sans MT"/>
                <a:cs typeface="Aharoni" charset="-79"/>
              </a:rPr>
              <a:t> IFA Enlarged Council Meeting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fr-FR" altLang="zh-CN" sz="1600" b="1">
                <a:solidFill>
                  <a:schemeClr val="bg1"/>
                </a:solidFill>
                <a:latin typeface="Gill Sans MT"/>
                <a:cs typeface="Aharoni" charset="-79"/>
              </a:rPr>
              <a:t>Paris, France  – December 2013  </a:t>
            </a:r>
            <a:endParaRPr lang="en-US" altLang="zh-CN" sz="1600" b="1">
              <a:solidFill>
                <a:schemeClr val="bg1"/>
              </a:solidFill>
              <a:latin typeface="Gill Sans MT"/>
              <a:cs typeface="Aharoni" charset="-79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95575" y="2852738"/>
            <a:ext cx="68849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0"/>
              </a:spcAft>
              <a:defRPr/>
            </a:pPr>
            <a:r>
              <a:rPr lang="zh-CN" altLang="en-US" sz="3200" i="1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/>
              </a:rPr>
              <a:t>问题和评论</a:t>
            </a:r>
            <a:r>
              <a:rPr lang="en-US" altLang="zh-CN" sz="3200" i="1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/>
              </a:rPr>
              <a:t>: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CN" sz="3200" i="1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/>
              </a:rPr>
              <a:t>mprudhomme@fertilizer.org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CN" sz="3200" i="1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/>
              </a:rPr>
              <a:t>pheffer@fertilizer.org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/>
          <p:cNvGraphicFramePr>
            <a:graphicFrameLocks noGrp="1"/>
          </p:cNvGraphicFramePr>
          <p:nvPr/>
        </p:nvGraphicFramePr>
        <p:xfrm>
          <a:off x="246956" y="1967354"/>
          <a:ext cx="5058661" cy="3911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8488" y="0"/>
            <a:ext cx="9082087" cy="620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/>
            </a:r>
            <a:br>
              <a:rPr lang="en-US" altLang="zh-CN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</a:br>
            <a:r>
              <a:rPr lang="zh-CN" altLang="en-US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全球经济形势</a:t>
            </a:r>
            <a:endParaRPr lang="zh-CN" altLang="en-US" sz="3200" smtClean="0">
              <a:solidFill>
                <a:srgbClr val="006600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30723" name="Text Box 53"/>
          <p:cNvSpPr txBox="1">
            <a:spLocks noChangeArrowheads="1"/>
          </p:cNvSpPr>
          <p:nvPr/>
        </p:nvSpPr>
        <p:spPr bwMode="auto">
          <a:xfrm>
            <a:off x="247650" y="6062663"/>
            <a:ext cx="22669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zh-CN" sz="1100" i="1"/>
              <a:t>Source: IMF, Oct 2013</a:t>
            </a:r>
          </a:p>
        </p:txBody>
      </p:sp>
      <p:sp>
        <p:nvSpPr>
          <p:cNvPr id="30724" name="ZoneTexte 8"/>
          <p:cNvSpPr txBox="1">
            <a:spLocks noChangeArrowheads="1"/>
          </p:cNvSpPr>
          <p:nvPr/>
        </p:nvSpPr>
        <p:spPr bwMode="auto">
          <a:xfrm>
            <a:off x="849313" y="1628775"/>
            <a:ext cx="291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/>
              <a:t>全球 </a:t>
            </a:r>
            <a:r>
              <a:rPr lang="en-US" altLang="zh-CN" sz="1800" b="1"/>
              <a:t>GDP </a:t>
            </a:r>
            <a:r>
              <a:rPr lang="zh-CN" altLang="en-US" sz="1800" b="1"/>
              <a:t>增长 </a:t>
            </a:r>
            <a:r>
              <a:rPr lang="en-US" altLang="zh-CN" sz="1800" b="1"/>
              <a:t>(%)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4838" y="1966913"/>
            <a:ext cx="928687" cy="3983037"/>
          </a:xfrm>
          <a:prstGeom prst="rect">
            <a:avLst/>
          </a:prstGeom>
          <a:solidFill>
            <a:srgbClr val="254061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18" name="Group 4"/>
          <p:cNvGraphicFramePr>
            <a:graphicFrameLocks noGrp="1"/>
          </p:cNvGraphicFramePr>
          <p:nvPr>
            <p:ph sz="quarter" idx="4294967295"/>
          </p:nvPr>
        </p:nvGraphicFramePr>
        <p:xfrm>
          <a:off x="4279403" y="1196752"/>
          <a:ext cx="5544618" cy="14630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56819"/>
                <a:gridCol w="826863"/>
                <a:gridCol w="826863"/>
                <a:gridCol w="844691"/>
                <a:gridCol w="844691"/>
                <a:gridCol w="844691"/>
              </a:tblGrid>
              <a:tr h="253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870" marR="10287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</a:tr>
              <a:tr h="171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全球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870" marR="10287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+3.9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+3.2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+2.9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+3.6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+4.0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</a:tr>
              <a:tr h="185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发达国家</a:t>
                      </a:r>
                      <a:endParaRPr kumimoji="0" lang="en-US" sz="1800" b="0" i="0" u="none" strike="noStrike" cap="none" normalizeH="0" baseline="-2500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870" marR="10287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+1.7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+1.5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+1.2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+2.0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+2.5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</a:tr>
              <a:tr h="126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发展中国家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870" marR="10287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+6.2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+4.9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+4.5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+5.0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+5.3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</a:tr>
            </a:tbl>
          </a:graphicData>
        </a:graphic>
      </p:graphicFrame>
      <p:grpSp>
        <p:nvGrpSpPr>
          <p:cNvPr id="30727" name="Groupe 19"/>
          <p:cNvGrpSpPr>
            <a:grpSpLocks/>
          </p:cNvGrpSpPr>
          <p:nvPr/>
        </p:nvGrpSpPr>
        <p:grpSpPr bwMode="auto">
          <a:xfrm>
            <a:off x="5608638" y="3306763"/>
            <a:ext cx="4395787" cy="2498725"/>
            <a:chOff x="4985291" y="3306470"/>
            <a:chExt cx="3907189" cy="2498794"/>
          </a:xfrm>
        </p:grpSpPr>
        <p:grpSp>
          <p:nvGrpSpPr>
            <p:cNvPr id="30728" name="Groupe 3"/>
            <p:cNvGrpSpPr>
              <a:grpSpLocks/>
            </p:cNvGrpSpPr>
            <p:nvPr/>
          </p:nvGrpSpPr>
          <p:grpSpPr bwMode="auto">
            <a:xfrm>
              <a:off x="4985291" y="3306470"/>
              <a:ext cx="3907189" cy="2498794"/>
              <a:chOff x="4985291" y="3306470"/>
              <a:chExt cx="3907189" cy="2498794"/>
            </a:xfrm>
          </p:grpSpPr>
          <p:pic>
            <p:nvPicPr>
              <p:cNvPr id="3073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7218" t="38326" r="25000" b="38776"/>
              <a:stretch>
                <a:fillRect/>
              </a:stretch>
            </p:blipFill>
            <p:spPr bwMode="auto">
              <a:xfrm>
                <a:off x="4985291" y="3551530"/>
                <a:ext cx="3907189" cy="2253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33" name="ZoneTexte 13"/>
              <p:cNvSpPr txBox="1">
                <a:spLocks noChangeArrowheads="1"/>
              </p:cNvSpPr>
              <p:nvPr/>
            </p:nvSpPr>
            <p:spPr bwMode="auto">
              <a:xfrm>
                <a:off x="5652716" y="3306470"/>
                <a:ext cx="2879947" cy="581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600" b="1"/>
                  <a:t>INR/US$ Exchange Rate</a:t>
                </a:r>
              </a:p>
              <a:p>
                <a:r>
                  <a:rPr lang="zh-CN" altLang="en-US" sz="1600" b="1"/>
                  <a:t>印度卢比</a:t>
                </a:r>
                <a:r>
                  <a:rPr lang="en-US" altLang="zh-CN" sz="1600" b="1"/>
                  <a:t>/</a:t>
                </a:r>
                <a:r>
                  <a:rPr lang="zh-CN" altLang="en-US" sz="1600" b="1"/>
                  <a:t>美元汇率</a:t>
                </a:r>
              </a:p>
            </p:txBody>
          </p:sp>
        </p:grpSp>
        <p:grpSp>
          <p:nvGrpSpPr>
            <p:cNvPr id="30729" name="Groupe 18"/>
            <p:cNvGrpSpPr>
              <a:grpSpLocks/>
            </p:cNvGrpSpPr>
            <p:nvPr/>
          </p:nvGrpSpPr>
          <p:grpSpPr bwMode="auto">
            <a:xfrm>
              <a:off x="5364088" y="3551530"/>
              <a:ext cx="3168352" cy="1389638"/>
              <a:chOff x="5364088" y="3551530"/>
              <a:chExt cx="3168352" cy="1389638"/>
            </a:xfrm>
          </p:grpSpPr>
          <p:cxnSp>
            <p:nvCxnSpPr>
              <p:cNvPr id="15" name="Connecteur droit avec flèche 14"/>
              <p:cNvCxnSpPr/>
              <p:nvPr/>
            </p:nvCxnSpPr>
            <p:spPr>
              <a:xfrm>
                <a:off x="5363452" y="3550952"/>
                <a:ext cx="3169212" cy="1390688"/>
              </a:xfrm>
              <a:prstGeom prst="straightConnector1">
                <a:avLst/>
              </a:prstGeom>
              <a:ln w="38100">
                <a:solidFill>
                  <a:srgbClr val="25406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31" name="ZoneTexte 16"/>
              <p:cNvSpPr txBox="1">
                <a:spLocks noChangeArrowheads="1"/>
              </p:cNvSpPr>
              <p:nvPr/>
            </p:nvSpPr>
            <p:spPr bwMode="auto">
              <a:xfrm>
                <a:off x="6542841" y="3772007"/>
                <a:ext cx="7920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altLang="zh-CN" sz="1600">
                    <a:solidFill>
                      <a:srgbClr val="254061"/>
                    </a:solidFill>
                  </a:rPr>
                  <a:t>-20%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004" y="0"/>
            <a:ext cx="9082087" cy="1008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b="1" dirty="0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/>
            </a:r>
            <a:br>
              <a:rPr lang="en-US" altLang="zh-CN" sz="3200" b="1" dirty="0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</a:br>
            <a:r>
              <a:rPr lang="zh-CN" altLang="en-US" sz="3200" b="1" dirty="0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全球粮食生产和利用</a:t>
            </a:r>
            <a:endParaRPr lang="zh-CN" altLang="fr-FR" sz="3200" b="1" dirty="0" smtClean="0">
              <a:solidFill>
                <a:srgbClr val="006600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319088" y="6062663"/>
            <a:ext cx="18224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zh-CN" sz="1100" i="1"/>
              <a:t>Source: FAO, Nov 2013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664450" y="1773238"/>
            <a:ext cx="2357438" cy="1703387"/>
          </a:xfrm>
          <a:prstGeom prst="rect">
            <a:avLst/>
          </a:prstGeom>
          <a:solidFill>
            <a:srgbClr val="E7F5D7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zh-CN" altLang="en-US" sz="1800" b="1">
                <a:solidFill>
                  <a:srgbClr val="006600"/>
                </a:solidFill>
              </a:rPr>
              <a:t> </a:t>
            </a:r>
            <a:r>
              <a:rPr lang="en-US" altLang="zh-CN" sz="1800" b="1">
                <a:solidFill>
                  <a:srgbClr val="006600"/>
                </a:solidFill>
              </a:rPr>
              <a:t>2012/13 </a:t>
            </a:r>
            <a:r>
              <a:rPr lang="zh-CN" altLang="en-US" sz="1800" b="1">
                <a:solidFill>
                  <a:srgbClr val="006600"/>
                </a:solidFill>
              </a:rPr>
              <a:t>种植季过剩量</a:t>
            </a:r>
            <a:r>
              <a:rPr lang="en-US" altLang="zh-CN" sz="1800" b="1">
                <a:solidFill>
                  <a:srgbClr val="006600"/>
                </a:solidFill>
              </a:rPr>
              <a:t>: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zh-CN" sz="1800" b="1">
                <a:solidFill>
                  <a:srgbClr val="006600"/>
                </a:solidFill>
              </a:rPr>
              <a:t>FAO: +79 </a:t>
            </a:r>
            <a:r>
              <a:rPr lang="zh-CN" altLang="en-US" sz="1800" b="1">
                <a:solidFill>
                  <a:srgbClr val="006600"/>
                </a:solidFill>
              </a:rPr>
              <a:t>百万吨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zh-CN" sz="1800" b="1">
                <a:solidFill>
                  <a:srgbClr val="006600"/>
                </a:solidFill>
              </a:rPr>
              <a:t>USDA: +36 </a:t>
            </a:r>
            <a:r>
              <a:rPr lang="zh-CN" altLang="en-US" sz="1800" b="1">
                <a:solidFill>
                  <a:srgbClr val="006600"/>
                </a:solidFill>
              </a:rPr>
              <a:t>百万吨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zh-CN" sz="1800" b="1">
                <a:solidFill>
                  <a:srgbClr val="006600"/>
                </a:solidFill>
              </a:rPr>
              <a:t>IGC: +41 </a:t>
            </a:r>
            <a:r>
              <a:rPr lang="zh-CN" altLang="en-US" sz="1800" b="1">
                <a:solidFill>
                  <a:srgbClr val="006600"/>
                </a:solidFill>
              </a:rPr>
              <a:t>百万吨</a:t>
            </a:r>
          </a:p>
        </p:txBody>
      </p:sp>
      <p:graphicFrame>
        <p:nvGraphicFramePr>
          <p:cNvPr id="6" name="Graphique 5"/>
          <p:cNvGraphicFramePr>
            <a:graphicFrameLocks noGrp="1"/>
          </p:cNvGraphicFramePr>
          <p:nvPr/>
        </p:nvGraphicFramePr>
        <p:xfrm>
          <a:off x="174948" y="1556792"/>
          <a:ext cx="7398823" cy="427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3" name="ZoneTexte 6"/>
          <p:cNvSpPr txBox="1">
            <a:spLocks noChangeArrowheads="1"/>
          </p:cNvSpPr>
          <p:nvPr/>
        </p:nvSpPr>
        <p:spPr bwMode="auto">
          <a:xfrm>
            <a:off x="1228725" y="1125538"/>
            <a:ext cx="195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zh-CN" sz="1400" b="1" dirty="0">
                <a:solidFill>
                  <a:srgbClr val="000000"/>
                </a:solidFill>
              </a:rPr>
              <a:t>Million tonnes </a:t>
            </a:r>
            <a:r>
              <a:rPr lang="zh-CN" altLang="fr-FR" sz="1400" b="1" dirty="0">
                <a:solidFill>
                  <a:srgbClr val="000000"/>
                </a:solidFill>
              </a:rPr>
              <a:t>百万吨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188913"/>
            <a:ext cx="9082087" cy="549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36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各国农业的趋势</a:t>
            </a:r>
            <a:r>
              <a:rPr lang="en-US" altLang="zh-CN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/>
            </a:r>
            <a:br>
              <a:rPr lang="en-US" altLang="zh-CN" sz="32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</a:br>
            <a:endParaRPr lang="zh-CN" altLang="en-US" sz="3200" b="1" smtClean="0">
              <a:solidFill>
                <a:srgbClr val="006600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34818" name="Text Box 53"/>
          <p:cNvSpPr txBox="1">
            <a:spLocks noChangeArrowheads="1"/>
          </p:cNvSpPr>
          <p:nvPr/>
        </p:nvSpPr>
        <p:spPr bwMode="auto">
          <a:xfrm>
            <a:off x="261938" y="6062663"/>
            <a:ext cx="2616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zh-CN" sz="1100" i="1"/>
              <a:t>Sources: USDA and FAO, Nov 2013</a:t>
            </a:r>
          </a:p>
        </p:txBody>
      </p:sp>
      <p:grpSp>
        <p:nvGrpSpPr>
          <p:cNvPr id="34819" name="Groupe 6"/>
          <p:cNvGrpSpPr>
            <a:grpSpLocks/>
          </p:cNvGrpSpPr>
          <p:nvPr/>
        </p:nvGrpSpPr>
        <p:grpSpPr bwMode="auto">
          <a:xfrm>
            <a:off x="3603625" y="3515223"/>
            <a:ext cx="3038475" cy="1979612"/>
            <a:chOff x="376482" y="3556848"/>
            <a:chExt cx="3306423" cy="2536208"/>
          </a:xfrm>
        </p:grpSpPr>
        <p:pic>
          <p:nvPicPr>
            <p:cNvPr id="348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482" y="3933056"/>
              <a:ext cx="3306423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2" name="ZoneTexte 3"/>
            <p:cNvSpPr txBox="1">
              <a:spLocks noChangeArrowheads="1"/>
            </p:cNvSpPr>
            <p:nvPr/>
          </p:nvSpPr>
          <p:spPr bwMode="auto">
            <a:xfrm>
              <a:off x="376482" y="3556848"/>
              <a:ext cx="3306423" cy="390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254061"/>
                  </a:solidFill>
                </a:rPr>
                <a:t>独联体国家谷物产量 </a:t>
              </a:r>
              <a:r>
                <a:rPr lang="en-US" altLang="zh-CN" sz="1400" b="1">
                  <a:solidFill>
                    <a:srgbClr val="254061"/>
                  </a:solidFill>
                </a:rPr>
                <a:t>CIS (Mt)</a:t>
              </a:r>
            </a:p>
          </p:txBody>
        </p:sp>
      </p:grpSp>
      <p:grpSp>
        <p:nvGrpSpPr>
          <p:cNvPr id="34820" name="Groupe 8"/>
          <p:cNvGrpSpPr>
            <a:grpSpLocks/>
          </p:cNvGrpSpPr>
          <p:nvPr/>
        </p:nvGrpSpPr>
        <p:grpSpPr bwMode="auto">
          <a:xfrm>
            <a:off x="282575" y="3515223"/>
            <a:ext cx="3038475" cy="1979612"/>
            <a:chOff x="2120758" y="1465313"/>
            <a:chExt cx="3030889" cy="2078905"/>
          </a:xfrm>
        </p:grpSpPr>
        <p:pic>
          <p:nvPicPr>
            <p:cNvPr id="3482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0758" y="1564218"/>
              <a:ext cx="3030889" cy="19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0" name="ZoneTexte 16"/>
            <p:cNvSpPr txBox="1">
              <a:spLocks noChangeArrowheads="1"/>
            </p:cNvSpPr>
            <p:nvPr/>
          </p:nvSpPr>
          <p:spPr bwMode="auto">
            <a:xfrm>
              <a:off x="2415296" y="1465313"/>
              <a:ext cx="2444980" cy="3200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254061"/>
                  </a:solidFill>
                </a:rPr>
                <a:t>美国玉米产量 </a:t>
              </a:r>
              <a:r>
                <a:rPr lang="en-US" altLang="zh-CN" sz="1400" b="1">
                  <a:solidFill>
                    <a:srgbClr val="254061"/>
                  </a:solidFill>
                </a:rPr>
                <a:t>(t/ha)</a:t>
              </a:r>
            </a:p>
          </p:txBody>
        </p:sp>
      </p:grpSp>
      <p:grpSp>
        <p:nvGrpSpPr>
          <p:cNvPr id="34821" name="Groupe 5"/>
          <p:cNvGrpSpPr>
            <a:grpSpLocks/>
          </p:cNvGrpSpPr>
          <p:nvPr/>
        </p:nvGrpSpPr>
        <p:grpSpPr bwMode="auto">
          <a:xfrm>
            <a:off x="6847433" y="3499457"/>
            <a:ext cx="3036887" cy="1979612"/>
            <a:chOff x="5645566" y="3466166"/>
            <a:chExt cx="3306422" cy="2303074"/>
          </a:xfrm>
        </p:grpSpPr>
        <p:pic>
          <p:nvPicPr>
            <p:cNvPr id="3482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45566" y="3609240"/>
              <a:ext cx="3306422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8" name="ZoneTexte 17"/>
            <p:cNvSpPr txBox="1">
              <a:spLocks noChangeArrowheads="1"/>
            </p:cNvSpPr>
            <p:nvPr/>
          </p:nvSpPr>
          <p:spPr bwMode="auto">
            <a:xfrm>
              <a:off x="5911739" y="3466166"/>
              <a:ext cx="3014323" cy="3546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254061"/>
                  </a:solidFill>
                </a:rPr>
                <a:t>中国的粮食产量 </a:t>
              </a:r>
              <a:r>
                <a:rPr lang="en-US" altLang="zh-CN" sz="1400" b="1">
                  <a:solidFill>
                    <a:srgbClr val="254061"/>
                  </a:solidFill>
                </a:rPr>
                <a:t>(Mha)</a:t>
              </a:r>
            </a:p>
          </p:txBody>
        </p:sp>
      </p:grpSp>
      <p:sp>
        <p:nvSpPr>
          <p:cNvPr id="34822" name="Rectangle 23"/>
          <p:cNvSpPr>
            <a:spLocks noChangeArrowheads="1"/>
          </p:cNvSpPr>
          <p:nvPr/>
        </p:nvSpPr>
        <p:spPr bwMode="auto">
          <a:xfrm>
            <a:off x="1255713" y="1052513"/>
            <a:ext cx="8181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sz="2400" b="1" dirty="0">
                <a:solidFill>
                  <a:srgbClr val="006600"/>
                </a:solidFill>
              </a:rPr>
              <a:t>美国： 玉米产量迅速回弹</a:t>
            </a:r>
          </a:p>
        </p:txBody>
      </p:sp>
      <p:sp>
        <p:nvSpPr>
          <p:cNvPr id="34823" name="Rectangle 24"/>
          <p:cNvSpPr>
            <a:spLocks noChangeArrowheads="1"/>
          </p:cNvSpPr>
          <p:nvPr/>
        </p:nvSpPr>
        <p:spPr bwMode="auto">
          <a:xfrm>
            <a:off x="1255713" y="1515627"/>
            <a:ext cx="8181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rgbClr val="006600"/>
                </a:solidFill>
              </a:rPr>
              <a:t>CIS</a:t>
            </a:r>
            <a:r>
              <a:rPr lang="zh-CN" altLang="en-US" sz="2400" b="1" dirty="0">
                <a:solidFill>
                  <a:srgbClr val="006600"/>
                </a:solidFill>
              </a:rPr>
              <a:t>独联体国家：粮食产量和出口强劲恢复</a:t>
            </a:r>
          </a:p>
        </p:txBody>
      </p:sp>
      <p:sp>
        <p:nvSpPr>
          <p:cNvPr id="34824" name="Rectangle 25"/>
          <p:cNvSpPr>
            <a:spLocks noChangeArrowheads="1"/>
          </p:cNvSpPr>
          <p:nvPr/>
        </p:nvSpPr>
        <p:spPr bwMode="auto">
          <a:xfrm>
            <a:off x="1255713" y="1923287"/>
            <a:ext cx="8181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sz="2400" b="1" dirty="0" smtClean="0">
                <a:solidFill>
                  <a:srgbClr val="006600"/>
                </a:solidFill>
              </a:rPr>
              <a:t>中国：玉米</a:t>
            </a:r>
            <a:r>
              <a:rPr lang="zh-CN" altLang="en-US" sz="2400" b="1" dirty="0">
                <a:solidFill>
                  <a:srgbClr val="006600"/>
                </a:solidFill>
              </a:rPr>
              <a:t>产量快速增长，大豆产量下降</a:t>
            </a:r>
            <a:endParaRPr lang="en-US" altLang="zh-CN" sz="2400" b="1" dirty="0">
              <a:solidFill>
                <a:srgbClr val="006600"/>
              </a:solidFill>
            </a:endParaRPr>
          </a:p>
        </p:txBody>
      </p:sp>
      <p:sp>
        <p:nvSpPr>
          <p:cNvPr id="34825" name="Rectangle 26"/>
          <p:cNvSpPr>
            <a:spLocks noChangeArrowheads="1"/>
          </p:cNvSpPr>
          <p:nvPr/>
        </p:nvSpPr>
        <p:spPr bwMode="auto">
          <a:xfrm>
            <a:off x="1255713" y="2330948"/>
            <a:ext cx="8181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sz="2400" b="1" dirty="0" smtClean="0">
                <a:solidFill>
                  <a:srgbClr val="006600"/>
                </a:solidFill>
              </a:rPr>
              <a:t>印度：</a:t>
            </a:r>
            <a:r>
              <a:rPr lang="en-US" altLang="zh-CN" sz="2400" b="1" dirty="0" smtClean="0">
                <a:solidFill>
                  <a:srgbClr val="006600"/>
                </a:solidFill>
              </a:rPr>
              <a:t>2013</a:t>
            </a:r>
            <a:r>
              <a:rPr lang="zh-CN" altLang="en-US" sz="2400" b="1" dirty="0">
                <a:solidFill>
                  <a:srgbClr val="006600"/>
                </a:solidFill>
              </a:rPr>
              <a:t>年西南部雨季产量好</a:t>
            </a:r>
            <a:endParaRPr lang="en-US" altLang="zh-CN" sz="2400" b="1" dirty="0">
              <a:solidFill>
                <a:srgbClr val="006600"/>
              </a:solidFill>
            </a:endParaRPr>
          </a:p>
        </p:txBody>
      </p:sp>
      <p:sp>
        <p:nvSpPr>
          <p:cNvPr id="34826" name="Rectangle 18"/>
          <p:cNvSpPr>
            <a:spLocks noChangeArrowheads="1"/>
          </p:cNvSpPr>
          <p:nvPr/>
        </p:nvSpPr>
        <p:spPr bwMode="auto">
          <a:xfrm>
            <a:off x="1255713" y="2801672"/>
            <a:ext cx="8181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sz="2400" b="1" dirty="0">
                <a:solidFill>
                  <a:srgbClr val="006600"/>
                </a:solidFill>
              </a:rPr>
              <a:t>巴西： 大豆和玉米迅速扩产</a:t>
            </a:r>
            <a:endParaRPr lang="en-US" altLang="zh-CN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aphique 22"/>
          <p:cNvGraphicFramePr>
            <a:graphicFrameLocks noGrp="1"/>
          </p:cNvGraphicFramePr>
          <p:nvPr/>
        </p:nvGraphicFramePr>
        <p:xfrm>
          <a:off x="687512" y="1417538"/>
          <a:ext cx="8910990" cy="414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79675" y="260350"/>
            <a:ext cx="5903913" cy="692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36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相关农业产品价格走势</a:t>
            </a:r>
          </a:p>
        </p:txBody>
      </p:sp>
      <p:sp>
        <p:nvSpPr>
          <p:cNvPr id="15366" name="Text Box 44"/>
          <p:cNvSpPr txBox="1">
            <a:spLocks noChangeArrowheads="1"/>
          </p:cNvSpPr>
          <p:nvPr/>
        </p:nvSpPr>
        <p:spPr bwMode="auto">
          <a:xfrm>
            <a:off x="282575" y="6054725"/>
            <a:ext cx="30781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50" i="1" dirty="0">
                <a:ea typeface="+mn-ea"/>
              </a:rPr>
              <a:t>Sources: Financial Times and IMF, </a:t>
            </a:r>
            <a:r>
              <a:rPr lang="fr-FR" sz="1050" i="1" dirty="0" err="1">
                <a:ea typeface="+mn-ea"/>
              </a:rPr>
              <a:t>Oct</a:t>
            </a:r>
            <a:r>
              <a:rPr lang="fr-FR" sz="1050" i="1" dirty="0">
                <a:ea typeface="+mn-ea"/>
              </a:rPr>
              <a:t> 2013</a:t>
            </a:r>
          </a:p>
        </p:txBody>
      </p:sp>
      <p:sp>
        <p:nvSpPr>
          <p:cNvPr id="36868" name="Text Box 55"/>
          <p:cNvSpPr txBox="1">
            <a:spLocks noChangeArrowheads="1"/>
          </p:cNvSpPr>
          <p:nvPr/>
        </p:nvSpPr>
        <p:spPr bwMode="auto">
          <a:xfrm>
            <a:off x="966788" y="981075"/>
            <a:ext cx="8208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solidFill>
                  <a:srgbClr val="006600"/>
                </a:solidFill>
              </a:rPr>
              <a:t>2006</a:t>
            </a:r>
            <a:r>
              <a:rPr lang="zh-CN" altLang="en-US" sz="2000" b="1">
                <a:solidFill>
                  <a:srgbClr val="006600"/>
                </a:solidFill>
              </a:rPr>
              <a:t>年</a:t>
            </a:r>
            <a:r>
              <a:rPr lang="en-US" altLang="zh-CN" sz="2000" b="1">
                <a:solidFill>
                  <a:srgbClr val="006600"/>
                </a:solidFill>
              </a:rPr>
              <a:t>1</a:t>
            </a:r>
            <a:r>
              <a:rPr lang="zh-CN" altLang="en-US" sz="2000" b="1">
                <a:solidFill>
                  <a:srgbClr val="006600"/>
                </a:solidFill>
              </a:rPr>
              <a:t>月</a:t>
            </a:r>
            <a:r>
              <a:rPr lang="en-US" altLang="zh-CN" sz="2000" b="1">
                <a:solidFill>
                  <a:srgbClr val="006600"/>
                </a:solidFill>
              </a:rPr>
              <a:t>-2013</a:t>
            </a:r>
            <a:r>
              <a:rPr lang="zh-CN" altLang="en-US" sz="2000" b="1">
                <a:solidFill>
                  <a:srgbClr val="006600"/>
                </a:solidFill>
              </a:rPr>
              <a:t>年</a:t>
            </a:r>
            <a:r>
              <a:rPr lang="en-US" altLang="zh-CN" sz="2000" b="1">
                <a:solidFill>
                  <a:srgbClr val="006600"/>
                </a:solidFill>
              </a:rPr>
              <a:t>10</a:t>
            </a:r>
            <a:r>
              <a:rPr lang="zh-CN" altLang="en-US" sz="2000" b="1">
                <a:solidFill>
                  <a:srgbClr val="006600"/>
                </a:solidFill>
              </a:rPr>
              <a:t>月相关价格走势</a:t>
            </a:r>
            <a:endParaRPr lang="en-US" altLang="zh-CN" sz="2000" b="1">
              <a:solidFill>
                <a:srgbClr val="006600"/>
              </a:solidFill>
            </a:endParaRP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1903413" y="1484313"/>
            <a:ext cx="7207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小麦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2982913" y="1484313"/>
            <a:ext cx="6477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玉米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3990975" y="1484313"/>
            <a:ext cx="6477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大米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4927600" y="1484313"/>
            <a:ext cx="7921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大豆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6223000" y="1484313"/>
            <a:ext cx="9366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棕榈油</a:t>
            </a: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7448550" y="1484313"/>
            <a:ext cx="64928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棉花</a:t>
            </a:r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8528050" y="1484313"/>
            <a:ext cx="6477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6425" y="333375"/>
            <a:ext cx="9082088" cy="549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3600" b="1" smtClean="0">
                <a:solidFill>
                  <a:srgbClr val="006600"/>
                </a:solidFill>
                <a:latin typeface="Arial" charset="0"/>
                <a:ea typeface="宋体" charset="-122"/>
                <a:cs typeface="Arial" charset="0"/>
              </a:rPr>
              <a:t>农民采购决策因素</a:t>
            </a:r>
            <a:endParaRPr lang="en-US" altLang="zh-CN" sz="3600" b="1" smtClean="0">
              <a:solidFill>
                <a:srgbClr val="006600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38914" name="Rectangle 9"/>
          <p:cNvSpPr>
            <a:spLocks noChangeArrowheads="1"/>
          </p:cNvSpPr>
          <p:nvPr/>
        </p:nvSpPr>
        <p:spPr bwMode="auto">
          <a:xfrm>
            <a:off x="0" y="1285860"/>
            <a:ext cx="550069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None/>
            </a:pPr>
            <a:endParaRPr lang="en-US" altLang="zh-CN" sz="1800" dirty="0">
              <a:solidFill>
                <a:srgbClr val="0066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sz="2400" b="1" dirty="0">
                <a:solidFill>
                  <a:srgbClr val="006600"/>
                </a:solidFill>
              </a:rPr>
              <a:t>相对稳定和具优势的化肥</a:t>
            </a:r>
            <a:r>
              <a:rPr lang="en-US" altLang="zh-CN" sz="2400" b="1" dirty="0">
                <a:solidFill>
                  <a:srgbClr val="006600"/>
                </a:solidFill>
              </a:rPr>
              <a:t>/</a:t>
            </a:r>
            <a:r>
              <a:rPr lang="zh-CN" altLang="en-US" sz="2400" b="1" dirty="0">
                <a:solidFill>
                  <a:srgbClr val="006600"/>
                </a:solidFill>
              </a:rPr>
              <a:t>粮食价格</a:t>
            </a:r>
            <a:r>
              <a:rPr lang="zh-CN" altLang="en-US" sz="2400" b="1" dirty="0" smtClean="0">
                <a:solidFill>
                  <a:srgbClr val="006600"/>
                </a:solidFill>
              </a:rPr>
              <a:t>比</a:t>
            </a:r>
            <a:endParaRPr lang="en-US" altLang="zh-CN" sz="2400" b="1" dirty="0">
              <a:solidFill>
                <a:srgbClr val="0066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sz="2400" b="1" dirty="0">
                <a:solidFill>
                  <a:srgbClr val="006600"/>
                </a:solidFill>
              </a:rPr>
              <a:t>由于不确定的经济和农业前景</a:t>
            </a:r>
            <a:r>
              <a:rPr lang="en-US" altLang="zh-CN" sz="2400" b="1" dirty="0">
                <a:solidFill>
                  <a:srgbClr val="006600"/>
                </a:solidFill>
              </a:rPr>
              <a:t>, </a:t>
            </a:r>
            <a:r>
              <a:rPr lang="zh-CN" altLang="en-US" sz="2400" b="1" dirty="0">
                <a:solidFill>
                  <a:srgbClr val="006600"/>
                </a:solidFill>
              </a:rPr>
              <a:t>农民和经销商希望规避风</a:t>
            </a:r>
            <a:r>
              <a:rPr lang="zh-CN" altLang="en-US" sz="2400" b="1" dirty="0" smtClean="0">
                <a:solidFill>
                  <a:srgbClr val="006600"/>
                </a:solidFill>
              </a:rPr>
              <a:t>险</a:t>
            </a:r>
            <a:endParaRPr lang="en-US" altLang="zh-CN" sz="2400" b="1" dirty="0">
              <a:solidFill>
                <a:srgbClr val="0066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sz="2400" b="1" dirty="0">
                <a:solidFill>
                  <a:srgbClr val="006600"/>
                </a:solidFill>
              </a:rPr>
              <a:t>粮食价格下降，农民延迟化肥采</a:t>
            </a:r>
            <a:r>
              <a:rPr lang="zh-CN" altLang="en-US" sz="2400" b="1" dirty="0" smtClean="0">
                <a:solidFill>
                  <a:srgbClr val="006600"/>
                </a:solidFill>
              </a:rPr>
              <a:t>购</a:t>
            </a:r>
            <a:endParaRPr lang="en-US" altLang="zh-CN" sz="2400" b="1" dirty="0">
              <a:solidFill>
                <a:srgbClr val="0066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sz="2400" b="1" dirty="0">
                <a:solidFill>
                  <a:srgbClr val="006600"/>
                </a:solidFill>
              </a:rPr>
              <a:t>化肥补贴政策严重影响小规模农民决</a:t>
            </a:r>
            <a:r>
              <a:rPr lang="zh-CN" altLang="en-US" sz="2400" b="1" dirty="0" smtClean="0">
                <a:solidFill>
                  <a:srgbClr val="006600"/>
                </a:solidFill>
              </a:rPr>
              <a:t>策</a:t>
            </a:r>
            <a:endParaRPr lang="en-US" altLang="zh-CN" sz="2400" b="1" dirty="0">
              <a:solidFill>
                <a:srgbClr val="0066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sz="2400" b="1" dirty="0">
                <a:solidFill>
                  <a:srgbClr val="006600"/>
                </a:solidFill>
              </a:rPr>
              <a:t>供应链上库存偏低</a:t>
            </a:r>
            <a:r>
              <a:rPr lang="en-US" altLang="zh-CN" sz="2400" b="1" dirty="0">
                <a:solidFill>
                  <a:srgbClr val="006600"/>
                </a:solidFill>
              </a:rPr>
              <a:t>/</a:t>
            </a:r>
            <a:r>
              <a:rPr lang="zh-CN" altLang="en-US" sz="2400" b="1" dirty="0">
                <a:solidFill>
                  <a:srgbClr val="006600"/>
                </a:solidFill>
              </a:rPr>
              <a:t>下降</a:t>
            </a:r>
            <a:r>
              <a:rPr lang="en-US" altLang="zh-CN" sz="2400" b="1" dirty="0">
                <a:solidFill>
                  <a:srgbClr val="006600"/>
                </a:solidFill>
              </a:rPr>
              <a:t>-</a:t>
            </a:r>
            <a:r>
              <a:rPr lang="zh-CN" altLang="en-US" sz="2400" b="1" dirty="0">
                <a:solidFill>
                  <a:srgbClr val="006600"/>
                </a:solidFill>
              </a:rPr>
              <a:t>对于供应高峰期是个挑战</a:t>
            </a:r>
            <a:r>
              <a:rPr lang="zh-CN" altLang="en-US" sz="2400" b="1" dirty="0" smtClean="0">
                <a:solidFill>
                  <a:srgbClr val="006600"/>
                </a:solidFill>
              </a:rPr>
              <a:t>。 </a:t>
            </a:r>
            <a:endParaRPr lang="en-US" altLang="zh-CN" sz="2400" b="1" dirty="0">
              <a:solidFill>
                <a:srgbClr val="006600"/>
              </a:solidFill>
            </a:endParaRPr>
          </a:p>
        </p:txBody>
      </p:sp>
      <p:grpSp>
        <p:nvGrpSpPr>
          <p:cNvPr id="38915" name="Groupe 3"/>
          <p:cNvGrpSpPr>
            <a:grpSpLocks/>
          </p:cNvGrpSpPr>
          <p:nvPr/>
        </p:nvGrpSpPr>
        <p:grpSpPr bwMode="auto">
          <a:xfrm>
            <a:off x="5572128" y="1214422"/>
            <a:ext cx="4446585" cy="4143404"/>
            <a:chOff x="4464497" y="1700808"/>
            <a:chExt cx="4207530" cy="4121879"/>
          </a:xfrm>
        </p:grpSpPr>
        <p:pic>
          <p:nvPicPr>
            <p:cNvPr id="389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3426" y="1700808"/>
              <a:ext cx="4188601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4787718" y="3213381"/>
              <a:ext cx="3782684" cy="360287"/>
            </a:xfrm>
            <a:prstGeom prst="rect">
              <a:avLst/>
            </a:prstGeom>
            <a:solidFill>
              <a:srgbClr val="254061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8919" name="Rectangle 2"/>
            <p:cNvSpPr>
              <a:spLocks noChangeArrowheads="1"/>
            </p:cNvSpPr>
            <p:nvPr/>
          </p:nvSpPr>
          <p:spPr bwMode="auto">
            <a:xfrm>
              <a:off x="4464497" y="4653136"/>
              <a:ext cx="420753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i="1"/>
                <a:t>(*) Fertilizer prices are fob: N. Africa DAP; Yuzhnyy prilled urea; Vancouver (std) Potash</a:t>
              </a:r>
              <a:endParaRPr lang="fr-FR" altLang="zh-CN" sz="1400"/>
            </a:p>
            <a:p>
              <a:r>
                <a:rPr lang="en-US" altLang="zh-CN" sz="1400" i="1"/>
                <a:t>(**) Agricultural commodity prices are represented by a grain index calculated as follows: [(wheat price*7)+(maize price*8)+(rice price*4.5)+(soybean price*2.5)]/22</a:t>
              </a:r>
              <a:endParaRPr lang="fr-FR" altLang="zh-CN" sz="1400"/>
            </a:p>
          </p:txBody>
        </p:sp>
      </p:grp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90525" y="6048375"/>
            <a:ext cx="47132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 i="1">
                <a:solidFill>
                  <a:srgbClr val="000000"/>
                </a:solidFill>
              </a:rPr>
              <a:t>Sources: British Sulphur, Financial Times and IMF, Oct 2013</a:t>
            </a:r>
            <a:endParaRPr lang="fr-FR" altLang="zh-CN" sz="11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56"/>
          <p:cNvSpPr txBox="1">
            <a:spLocks noChangeArrowheads="1"/>
          </p:cNvSpPr>
          <p:nvPr/>
        </p:nvSpPr>
        <p:spPr bwMode="auto">
          <a:xfrm>
            <a:off x="0" y="333375"/>
            <a:ext cx="10287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006600"/>
                </a:solidFill>
              </a:rPr>
              <a:t>全球化肥需求短期预测</a:t>
            </a:r>
            <a:endParaRPr lang="en-US" altLang="en-US" sz="3600" b="1">
              <a:solidFill>
                <a:srgbClr val="006600"/>
              </a:solidFill>
            </a:endParaRPr>
          </a:p>
        </p:txBody>
      </p:sp>
      <p:graphicFrame>
        <p:nvGraphicFramePr>
          <p:cNvPr id="9" name="Group 4"/>
          <p:cNvGraphicFramePr>
            <a:graphicFrameLocks noGrp="1"/>
          </p:cNvGraphicFramePr>
          <p:nvPr>
            <p:ph sz="quarter" idx="3"/>
          </p:nvPr>
        </p:nvGraphicFramePr>
        <p:xfrm>
          <a:off x="6925699" y="1772816"/>
          <a:ext cx="3200258" cy="37490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15363"/>
                <a:gridCol w="870109"/>
                <a:gridCol w="857393"/>
                <a:gridCol w="857393"/>
              </a:tblGrid>
              <a:tr h="14401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变化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870" marR="10287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</a:tr>
              <a:tr h="157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870" marR="10287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2012/13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2013/14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2014/15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</a:tr>
              <a:tr h="171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102870" marR="10287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-0.2%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+1.8%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+2.1%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fr-FR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fr-FR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02870" marR="10287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-0.5%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+1.8%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+2.7%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kumimoji="0" lang="fr-FR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 marL="102870" marR="10287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+1.2%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+2.6%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+4.9%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总计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870" marR="10287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0.0%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+2.0%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+2.7%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5D7"/>
                    </a:solidFill>
                  </a:tcPr>
                </a:tc>
              </a:tr>
            </a:tbl>
          </a:graphicData>
        </a:graphic>
      </p:graphicFrame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1700213"/>
            <a:ext cx="63674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1"/>
          <p:cNvSpPr>
            <a:spLocks noChangeArrowheads="1"/>
          </p:cNvSpPr>
          <p:nvPr/>
        </p:nvSpPr>
        <p:spPr bwMode="auto">
          <a:xfrm>
            <a:off x="838200" y="1300163"/>
            <a:ext cx="130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/>
              <a:t>百万吨 纯养分</a:t>
            </a:r>
            <a:endParaRPr lang="en-US" altLang="zh-CN" sz="1600" b="1"/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252413" y="6062663"/>
            <a:ext cx="21002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zh-CN" sz="1100" i="1">
                <a:solidFill>
                  <a:srgbClr val="000000"/>
                </a:solidFill>
              </a:rPr>
              <a:t>Source: IFA Agriculture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56"/>
          <p:cNvSpPr txBox="1">
            <a:spLocks noChangeArrowheads="1"/>
          </p:cNvSpPr>
          <p:nvPr/>
        </p:nvSpPr>
        <p:spPr bwMode="auto">
          <a:xfrm>
            <a:off x="0" y="333375"/>
            <a:ext cx="1028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006600"/>
                </a:solidFill>
              </a:rPr>
              <a:t>磷肥短期需求</a:t>
            </a:r>
            <a:r>
              <a:rPr lang="en-US" altLang="zh-CN" sz="3600" b="1">
                <a:solidFill>
                  <a:srgbClr val="006600"/>
                </a:solidFill>
              </a:rPr>
              <a:t>:</a:t>
            </a:r>
            <a:r>
              <a:rPr lang="zh-CN" altLang="en-US" sz="3600" b="1">
                <a:solidFill>
                  <a:srgbClr val="006600"/>
                </a:solidFill>
              </a:rPr>
              <a:t> 全球前五地区</a:t>
            </a:r>
            <a:r>
              <a:rPr lang="en-US" altLang="zh-CN" sz="3600" b="1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252413" y="6062663"/>
            <a:ext cx="21002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zh-CN" sz="1100" i="1">
                <a:solidFill>
                  <a:srgbClr val="000000"/>
                </a:solidFill>
              </a:rPr>
              <a:t>Source: IFA Agriculture</a:t>
            </a:r>
          </a:p>
        </p:txBody>
      </p:sp>
      <p:graphicFrame>
        <p:nvGraphicFramePr>
          <p:cNvPr id="7" name="Graphique 6"/>
          <p:cNvGraphicFramePr>
            <a:graphicFrameLocks noGrp="1"/>
          </p:cNvGraphicFramePr>
          <p:nvPr/>
        </p:nvGraphicFramePr>
        <p:xfrm>
          <a:off x="255530" y="1637754"/>
          <a:ext cx="9427649" cy="426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5305425" y="1557338"/>
            <a:ext cx="2268538" cy="3743325"/>
          </a:xfrm>
          <a:prstGeom prst="rect">
            <a:avLst/>
          </a:prstGeom>
          <a:solidFill>
            <a:srgbClr val="E7F5D7">
              <a:alpha val="10000"/>
            </a:srgbClr>
          </a:solidFill>
          <a:ln w="12700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838200" y="1052513"/>
            <a:ext cx="1166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/>
              <a:t>百万吨</a:t>
            </a:r>
            <a:r>
              <a:rPr lang="en-US" altLang="zh-CN" sz="1400" b="1"/>
              <a:t> P</a:t>
            </a:r>
            <a:r>
              <a:rPr lang="en-US" altLang="zh-CN" sz="1400" b="1" baseline="-25000"/>
              <a:t>2</a:t>
            </a:r>
            <a:r>
              <a:rPr lang="en-US" altLang="zh-CN" sz="1400" b="1"/>
              <a:t>O</a:t>
            </a:r>
            <a:r>
              <a:rPr lang="en-US" altLang="zh-CN" sz="1400" b="1" baseline="-25000"/>
              <a:t>5</a:t>
            </a:r>
            <a:endParaRPr lang="en-US" altLang="zh-CN" sz="1600" b="1"/>
          </a:p>
        </p:txBody>
      </p:sp>
      <p:sp>
        <p:nvSpPr>
          <p:cNvPr id="43014" name="TextBox 1"/>
          <p:cNvSpPr txBox="1">
            <a:spLocks noChangeArrowheads="1"/>
          </p:cNvSpPr>
          <p:nvPr/>
        </p:nvSpPr>
        <p:spPr bwMode="auto">
          <a:xfrm>
            <a:off x="9175750" y="2997200"/>
            <a:ext cx="6477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1600">
                <a:latin typeface="Times New Roman" pitchFamily="18" charset="0"/>
              </a:rPr>
              <a:t>南亚</a:t>
            </a:r>
          </a:p>
        </p:txBody>
      </p:sp>
      <p:sp>
        <p:nvSpPr>
          <p:cNvPr id="43015" name="TextBox 1"/>
          <p:cNvSpPr txBox="1">
            <a:spLocks noChangeArrowheads="1"/>
          </p:cNvSpPr>
          <p:nvPr/>
        </p:nvSpPr>
        <p:spPr bwMode="auto">
          <a:xfrm>
            <a:off x="9175750" y="3500438"/>
            <a:ext cx="6477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1600">
                <a:latin typeface="Times New Roman" pitchFamily="18" charset="0"/>
              </a:rPr>
              <a:t>北美</a:t>
            </a:r>
          </a:p>
        </p:txBody>
      </p:sp>
      <p:sp>
        <p:nvSpPr>
          <p:cNvPr id="43016" name="TextBox 1"/>
          <p:cNvSpPr txBox="1">
            <a:spLocks noChangeArrowheads="1"/>
          </p:cNvSpPr>
          <p:nvPr/>
        </p:nvSpPr>
        <p:spPr bwMode="auto">
          <a:xfrm>
            <a:off x="9247188" y="3860800"/>
            <a:ext cx="6477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1600">
                <a:latin typeface="Times New Roman" pitchFamily="18" charset="0"/>
              </a:rPr>
              <a:t>西欧</a:t>
            </a:r>
            <a:endParaRPr lang="en-US" altLang="zh-CN" sz="1600">
              <a:latin typeface="Times New Roman" pitchFamily="18" charset="0"/>
            </a:endParaRPr>
          </a:p>
          <a:p>
            <a:endParaRPr lang="zh-CN" altLang="en-US" sz="1600">
              <a:latin typeface="Times New Roman" pitchFamily="18" charset="0"/>
            </a:endParaRPr>
          </a:p>
        </p:txBody>
      </p:sp>
      <p:sp>
        <p:nvSpPr>
          <p:cNvPr id="43017" name="TextBox 1"/>
          <p:cNvSpPr txBox="1">
            <a:spLocks noChangeArrowheads="1"/>
          </p:cNvSpPr>
          <p:nvPr/>
        </p:nvSpPr>
        <p:spPr bwMode="auto">
          <a:xfrm>
            <a:off x="9031288" y="4292600"/>
            <a:ext cx="1081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1600">
                <a:latin typeface="Times New Roman" pitchFamily="18" charset="0"/>
              </a:rPr>
              <a:t>拉丁美洲</a:t>
            </a:r>
            <a:endParaRPr lang="en-US" altLang="zh-CN" sz="1600">
              <a:latin typeface="Times New Roman" pitchFamily="18" charset="0"/>
            </a:endParaRPr>
          </a:p>
          <a:p>
            <a:endParaRPr lang="zh-CN" altLang="en-US" sz="1600">
              <a:latin typeface="Times New Roman" pitchFamily="18" charset="0"/>
            </a:endParaRPr>
          </a:p>
        </p:txBody>
      </p:sp>
      <p:sp>
        <p:nvSpPr>
          <p:cNvPr id="43018" name="TextBox 1"/>
          <p:cNvSpPr txBox="1">
            <a:spLocks noChangeArrowheads="1"/>
          </p:cNvSpPr>
          <p:nvPr/>
        </p:nvSpPr>
        <p:spPr bwMode="auto">
          <a:xfrm>
            <a:off x="8991600" y="4724400"/>
            <a:ext cx="1295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1600">
                <a:latin typeface="Times New Roman" pitchFamily="18" charset="0"/>
              </a:rPr>
              <a:t>其他地区</a:t>
            </a:r>
            <a:endParaRPr lang="en-US" altLang="zh-CN" sz="1600">
              <a:latin typeface="Times New Roman" pitchFamily="18" charset="0"/>
            </a:endParaRPr>
          </a:p>
          <a:p>
            <a:endParaRPr lang="zh-CN" altLang="en-US" sz="16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25285</TotalTime>
  <Words>1863</Words>
  <Application>Microsoft Office PowerPoint</Application>
  <PresentationFormat>35 毫米幻灯片</PresentationFormat>
  <Paragraphs>355</Paragraphs>
  <Slides>26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Modèle par défaut</vt:lpstr>
      <vt:lpstr>幻灯片 1</vt:lpstr>
      <vt:lpstr>幻灯片 2</vt:lpstr>
      <vt:lpstr> 全球经济形势</vt:lpstr>
      <vt:lpstr> 全球粮食生产和利用</vt:lpstr>
      <vt:lpstr>各国农业的趋势 </vt:lpstr>
      <vt:lpstr>相关农业产品价格走势</vt:lpstr>
      <vt:lpstr>农民采购决策因素</vt:lpstr>
      <vt:lpstr>幻灯片 8</vt:lpstr>
      <vt:lpstr>幻灯片 9</vt:lpstr>
      <vt:lpstr>需求方面的关注点</vt:lpstr>
      <vt:lpstr>幻灯片 11</vt:lpstr>
      <vt:lpstr>幻灯片 12</vt:lpstr>
      <vt:lpstr>幻灯片 13</vt:lpstr>
      <vt:lpstr>全球贸易：主要品种 : 2012-2013</vt:lpstr>
      <vt:lpstr>幻灯片 15</vt:lpstr>
      <vt:lpstr>幻灯片 16</vt:lpstr>
      <vt:lpstr>磷肥产能变化: 2012-2014</vt:lpstr>
      <vt:lpstr>硫磺供应预测：主要增长   2013-2014</vt:lpstr>
      <vt:lpstr>幻灯片 19</vt:lpstr>
      <vt:lpstr>硫酸需求及硫磺供需预测</vt:lpstr>
      <vt:lpstr>幻灯片 21</vt:lpstr>
      <vt:lpstr>供应方面关注点</vt:lpstr>
      <vt:lpstr>主要尿素产能 2012-2014</vt:lpstr>
      <vt:lpstr>主要钾肥产能 2012 - 2014</vt:lpstr>
      <vt:lpstr>印度尿素, 二铵供应和养分需求</vt:lpstr>
      <vt:lpstr>幻灯片 26</vt:lpstr>
    </vt:vector>
  </TitlesOfParts>
  <Company>IFA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Prud'homme</dc:creator>
  <cp:lastModifiedBy>User</cp:lastModifiedBy>
  <cp:revision>2583</cp:revision>
  <cp:lastPrinted>2014-01-29T11:30:35Z</cp:lastPrinted>
  <dcterms:created xsi:type="dcterms:W3CDTF">2000-10-31T09:54:39Z</dcterms:created>
  <dcterms:modified xsi:type="dcterms:W3CDTF">2014-03-04T08:18:54Z</dcterms:modified>
</cp:coreProperties>
</file>