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11" r:id="rId4"/>
    <p:sldId id="309" r:id="rId5"/>
    <p:sldId id="329" r:id="rId6"/>
    <p:sldId id="310" r:id="rId7"/>
    <p:sldId id="312" r:id="rId8"/>
    <p:sldId id="313" r:id="rId9"/>
    <p:sldId id="314" r:id="rId10"/>
    <p:sldId id="315" r:id="rId11"/>
    <p:sldId id="316" r:id="rId12"/>
    <p:sldId id="330" r:id="rId13"/>
    <p:sldId id="322" r:id="rId14"/>
    <p:sldId id="331" r:id="rId15"/>
    <p:sldId id="326" r:id="rId16"/>
    <p:sldId id="280" r:id="rId17"/>
    <p:sldId id="296" r:id="rId18"/>
    <p:sldId id="281" r:id="rId19"/>
    <p:sldId id="282" r:id="rId20"/>
    <p:sldId id="284" r:id="rId21"/>
    <p:sldId id="327" r:id="rId22"/>
    <p:sldId id="285" r:id="rId23"/>
    <p:sldId id="298" r:id="rId24"/>
    <p:sldId id="303" r:id="rId25"/>
    <p:sldId id="299" r:id="rId26"/>
    <p:sldId id="300" r:id="rId27"/>
    <p:sldId id="302" r:id="rId28"/>
    <p:sldId id="306" r:id="rId29"/>
    <p:sldId id="307" r:id="rId30"/>
    <p:sldId id="308" r:id="rId31"/>
    <p:sldId id="328" r:id="rId32"/>
    <p:sldId id="292" r:id="rId33"/>
    <p:sldId id="293" r:id="rId34"/>
    <p:sldId id="304" r:id="rId35"/>
    <p:sldId id="305" r:id="rId36"/>
    <p:sldId id="295" r:id="rId3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y%20Lee\Desktop\&#20250;&#35758;&#22270;&#34920;16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3%20&#21327;&#20250;&#19987;&#39033;&#24037;&#20316;\&#21322;&#24180;&#25253;-&#24180;&#25253;\&#24180;&#25253;\2014&#24180;\&#32473;&#20250;&#21592;\&#30967;&#32933;&#24180;&#25253;&#25968;&#25454;&#22788;&#29702;&#65288;&#24278;&#6528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2015&#24180;&#24037;&#20316;\&#26131;&#36152;&#20250;&#35758;\201503&#26131;&#36152;1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2015&#24180;&#24037;&#20316;\&#26131;&#36152;&#20250;&#35758;\201503&#26131;&#36152;1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2015&#24180;&#24037;&#20316;\&#26131;&#36152;&#20250;&#35758;\201503&#26131;&#36152;1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2015&#24180;&#24037;&#20316;\&#26131;&#36152;&#20250;&#35758;\201503&#26131;&#36152;1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2015&#24180;&#24037;&#20316;\&#26131;&#36152;&#20250;&#35758;\&#30827;&#30970;&#21382;&#24180;&#20135;&#37327;&#36827;&#21475;&#37327;&#28040;&#36153;&#37327;&#24773;&#20917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2010-2015</a:t>
            </a:r>
            <a:r>
              <a:rPr lang="zh-CN"/>
              <a:t>年全国硫酸产量、同比</a:t>
            </a:r>
            <a:endParaRPr lang="en-US"/>
          </a:p>
        </c:rich>
      </c:tx>
      <c:layout>
        <c:manualLayout>
          <c:xMode val="edge"/>
          <c:yMode val="edge"/>
          <c:x val="1.5215223097112861E-2"/>
          <c:y val="2.777777777777781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8219816272965832E-2"/>
          <c:y val="0.25092592592592611"/>
          <c:w val="0.81622703412073494"/>
          <c:h val="0.66482283464566982"/>
        </c:manualLayout>
      </c:layout>
      <c:barChart>
        <c:barDir val="col"/>
        <c:grouping val="stacked"/>
        <c:ser>
          <c:idx val="0"/>
          <c:order val="0"/>
          <c:tx>
            <c:strRef>
              <c:f>[3]硫酸产量!$E$62</c:f>
              <c:strCache>
                <c:ptCount val="1"/>
                <c:pt idx="0">
                  <c:v>磺酸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[3]硫酸产量!$F$61:$K$61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[3]硫酸产量!$F$62:$K$62</c:f>
              <c:numCache>
                <c:formatCode>General</c:formatCode>
                <c:ptCount val="6"/>
                <c:pt idx="0">
                  <c:v>34.990195428066997</c:v>
                </c:pt>
                <c:pt idx="1">
                  <c:v>38.441436369999998</c:v>
                </c:pt>
                <c:pt idx="2">
                  <c:v>39.043751399999998</c:v>
                </c:pt>
                <c:pt idx="3">
                  <c:v>39.669532329999996</c:v>
                </c:pt>
                <c:pt idx="4">
                  <c:v>40.404501146000008</c:v>
                </c:pt>
                <c:pt idx="5">
                  <c:v>43.953463506999995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AB-4496-A970-38AD3BDA8FC0}"/>
            </c:ext>
          </c:extLst>
        </c:ser>
        <c:ser>
          <c:idx val="1"/>
          <c:order val="1"/>
          <c:tx>
            <c:strRef>
              <c:f>[3]硫酸产量!$E$63</c:f>
              <c:strCache>
                <c:ptCount val="1"/>
                <c:pt idx="0">
                  <c:v>冶炼酸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[3]硫酸产量!$F$61:$K$61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[3]硫酸产量!$F$63:$K$63</c:f>
              <c:numCache>
                <c:formatCode>General</c:formatCode>
                <c:ptCount val="6"/>
                <c:pt idx="0">
                  <c:v>19.249556829114113</c:v>
                </c:pt>
                <c:pt idx="1">
                  <c:v>21.296551470000004</c:v>
                </c:pt>
                <c:pt idx="2">
                  <c:v>23.855369149999998</c:v>
                </c:pt>
                <c:pt idx="3">
                  <c:v>26.728360210000002</c:v>
                </c:pt>
                <c:pt idx="4">
                  <c:v>29.427943070000012</c:v>
                </c:pt>
                <c:pt idx="5">
                  <c:v>31.410228850000003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AB-4496-A970-38AD3BDA8FC0}"/>
            </c:ext>
          </c:extLst>
        </c:ser>
        <c:ser>
          <c:idx val="2"/>
          <c:order val="2"/>
          <c:tx>
            <c:strRef>
              <c:f>[3]硫酸产量!$E$64</c:f>
              <c:strCache>
                <c:ptCount val="1"/>
                <c:pt idx="0">
                  <c:v>矿酸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[3]硫酸产量!$F$61:$K$61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[3]硫酸产量!$F$64:$K$64</c:f>
              <c:numCache>
                <c:formatCode>General</c:formatCode>
                <c:ptCount val="6"/>
                <c:pt idx="0">
                  <c:v>19.249138026299999</c:v>
                </c:pt>
                <c:pt idx="1">
                  <c:v>19.69101796</c:v>
                </c:pt>
                <c:pt idx="2">
                  <c:v>20.612493870000002</c:v>
                </c:pt>
                <c:pt idx="3">
                  <c:v>21.570614420000002</c:v>
                </c:pt>
                <c:pt idx="4">
                  <c:v>21.696673562999994</c:v>
                </c:pt>
                <c:pt idx="5">
                  <c:v>19.936726090000008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AB-4496-A970-38AD3BDA8FC0}"/>
            </c:ext>
          </c:extLst>
        </c:ser>
        <c:ser>
          <c:idx val="3"/>
          <c:order val="3"/>
          <c:tx>
            <c:strRef>
              <c:f>[3]硫酸产量!$E$65</c:f>
              <c:strCache>
                <c:ptCount val="1"/>
                <c:pt idx="0">
                  <c:v>其它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[3]硫酸产量!$F$61:$K$61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[3]硫酸产量!$F$65:$K$65</c:f>
              <c:numCache>
                <c:formatCode>General</c:formatCode>
                <c:ptCount val="6"/>
                <c:pt idx="0">
                  <c:v>0.34560721999999999</c:v>
                </c:pt>
                <c:pt idx="1">
                  <c:v>0.30876054999999997</c:v>
                </c:pt>
                <c:pt idx="2">
                  <c:v>0.51609357</c:v>
                </c:pt>
                <c:pt idx="3">
                  <c:v>0.52759796000000003</c:v>
                </c:pt>
                <c:pt idx="4">
                  <c:v>0.98133751999999985</c:v>
                </c:pt>
                <c:pt idx="5">
                  <c:v>1.1218327430000001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AB-4496-A970-38AD3BDA8FC0}"/>
            </c:ext>
          </c:extLst>
        </c:ser>
        <c:overlap val="100"/>
        <c:axId val="372177920"/>
        <c:axId val="376485760"/>
      </c:barChart>
      <c:lineChart>
        <c:grouping val="standard"/>
        <c:ser>
          <c:idx val="4"/>
          <c:order val="4"/>
          <c:tx>
            <c:strRef>
              <c:f>硫酸产量!$E$66</c:f>
              <c:strCache>
                <c:ptCount val="1"/>
                <c:pt idx="0">
                  <c:v>同比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[3]硫酸产量!$F$61:$K$61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硫酸产量!$F$66:$K$66</c:f>
              <c:numCache>
                <c:formatCode>0.0</c:formatCode>
                <c:ptCount val="6"/>
                <c:pt idx="0">
                  <c:v>13.7</c:v>
                </c:pt>
                <c:pt idx="1">
                  <c:v>7.9952719204739964</c:v>
                </c:pt>
                <c:pt idx="2">
                  <c:v>5.3800624677267308</c:v>
                </c:pt>
                <c:pt idx="3">
                  <c:v>5.3177660522785573</c:v>
                </c:pt>
                <c:pt idx="4">
                  <c:v>4.5361887764766067</c:v>
                </c:pt>
                <c:pt idx="5">
                  <c:v>4.2284905834230528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AB-4496-A970-38AD3BDA8FC0}"/>
            </c:ext>
          </c:extLst>
        </c:ser>
        <c:marker val="1"/>
        <c:axId val="374290304"/>
        <c:axId val="374288768"/>
      </c:lineChart>
      <c:catAx>
        <c:axId val="372177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6485760"/>
        <c:crosses val="autoZero"/>
        <c:auto val="1"/>
        <c:lblAlgn val="ctr"/>
        <c:lblOffset val="100"/>
      </c:catAx>
      <c:valAx>
        <c:axId val="376485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2177920"/>
        <c:crosses val="autoZero"/>
        <c:crossBetween val="between"/>
      </c:valAx>
      <c:valAx>
        <c:axId val="374288768"/>
        <c:scaling>
          <c:orientation val="minMax"/>
        </c:scaling>
        <c:axPos val="r"/>
        <c:numFmt formatCode="0.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4290304"/>
        <c:crosses val="max"/>
        <c:crossBetween val="between"/>
      </c:valAx>
      <c:catAx>
        <c:axId val="374290304"/>
        <c:scaling>
          <c:orientation val="minMax"/>
        </c:scaling>
        <c:delete val="1"/>
        <c:axPos val="b"/>
        <c:numFmt formatCode="General" sourceLinked="1"/>
        <c:tickLblPos val="nextTo"/>
        <c:crossAx val="374288768"/>
        <c:crosses val="autoZero"/>
        <c:auto val="1"/>
        <c:lblAlgn val="ctr"/>
        <c:lblOffset val="100"/>
      </c:catAx>
      <c:spPr>
        <a:solidFill>
          <a:srgbClr val="BAF8FE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5555555555548"/>
          <c:y val="0.16724482356372128"/>
          <c:w val="0.73000000000000043"/>
          <c:h val="7.812554680664918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solidFill>
      <a:srgbClr val="BAF8FE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3755091485097304"/>
          <c:y val="0.12683449351439843"/>
          <c:w val="0.76783710255396165"/>
          <c:h val="0.73723062878009815"/>
        </c:manualLayout>
      </c:layout>
      <c:barChart>
        <c:barDir val="col"/>
        <c:grouping val="clustered"/>
        <c:ser>
          <c:idx val="0"/>
          <c:order val="0"/>
          <c:tx>
            <c:v>DAP出口量</c:v>
          </c:tx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磷肥出口量价!$B$5:$B$15</c:f>
              <c:numCache>
                <c:formatCode>0.0_ </c:formatCode>
                <c:ptCount val="11"/>
                <c:pt idx="0">
                  <c:v>71.798548299999979</c:v>
                </c:pt>
                <c:pt idx="1">
                  <c:v>78.597561000000027</c:v>
                </c:pt>
                <c:pt idx="2">
                  <c:v>197.14362939999998</c:v>
                </c:pt>
                <c:pt idx="3">
                  <c:v>81.691756600000005</c:v>
                </c:pt>
                <c:pt idx="4">
                  <c:v>207.30525990000001</c:v>
                </c:pt>
                <c:pt idx="5">
                  <c:v>398.80193769999994</c:v>
                </c:pt>
                <c:pt idx="6">
                  <c:v>401.75148050000001</c:v>
                </c:pt>
                <c:pt idx="7">
                  <c:v>393.39872289999994</c:v>
                </c:pt>
                <c:pt idx="8" formatCode="General">
                  <c:v>382</c:v>
                </c:pt>
                <c:pt idx="9" formatCode="General">
                  <c:v>488.2</c:v>
                </c:pt>
                <c:pt idx="10">
                  <c:v>802</c:v>
                </c:pt>
              </c:numCache>
            </c:numRef>
          </c:val>
        </c:ser>
        <c:ser>
          <c:idx val="2"/>
          <c:order val="2"/>
          <c:tx>
            <c:v>MAP出口量</c:v>
          </c:tx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磷肥出口量价!$D$5:$D$15</c:f>
              <c:numCache>
                <c:formatCode>0.0_ </c:formatCode>
                <c:ptCount val="11"/>
                <c:pt idx="0">
                  <c:v>21.675449199999989</c:v>
                </c:pt>
                <c:pt idx="1">
                  <c:v>47.501421999999998</c:v>
                </c:pt>
                <c:pt idx="2">
                  <c:v>193.42941010000001</c:v>
                </c:pt>
                <c:pt idx="3">
                  <c:v>101.60875479999979</c:v>
                </c:pt>
                <c:pt idx="4">
                  <c:v>49.62991000000013</c:v>
                </c:pt>
                <c:pt idx="5">
                  <c:v>93.500916899999979</c:v>
                </c:pt>
                <c:pt idx="6">
                  <c:v>86.479400799999979</c:v>
                </c:pt>
                <c:pt idx="7">
                  <c:v>59.475928100000012</c:v>
                </c:pt>
                <c:pt idx="8" formatCode="General">
                  <c:v>70.900000000000006</c:v>
                </c:pt>
                <c:pt idx="9" formatCode="General">
                  <c:v>232.5</c:v>
                </c:pt>
                <c:pt idx="10">
                  <c:v>274.2</c:v>
                </c:pt>
              </c:numCache>
            </c:numRef>
          </c:val>
        </c:ser>
        <c:ser>
          <c:idx val="4"/>
          <c:order val="4"/>
          <c:tx>
            <c:v>TSP出口量</c:v>
          </c:tx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磷肥出口量价!$F$5:$F$15</c:f>
              <c:numCache>
                <c:formatCode>0.0_ </c:formatCode>
                <c:ptCount val="11"/>
                <c:pt idx="0">
                  <c:v>84.052852999999786</c:v>
                </c:pt>
                <c:pt idx="1">
                  <c:v>64.777964999999995</c:v>
                </c:pt>
                <c:pt idx="2">
                  <c:v>110.5480706</c:v>
                </c:pt>
                <c:pt idx="3">
                  <c:v>98.242413299999996</c:v>
                </c:pt>
                <c:pt idx="4">
                  <c:v>107.34589960000002</c:v>
                </c:pt>
                <c:pt idx="5">
                  <c:v>121.29057</c:v>
                </c:pt>
                <c:pt idx="6">
                  <c:v>173.255999</c:v>
                </c:pt>
                <c:pt idx="7">
                  <c:v>85.295429999999996</c:v>
                </c:pt>
                <c:pt idx="8" formatCode="General">
                  <c:v>77.599999999999994</c:v>
                </c:pt>
                <c:pt idx="9" formatCode="General">
                  <c:v>88</c:v>
                </c:pt>
                <c:pt idx="10">
                  <c:v>87.6</c:v>
                </c:pt>
              </c:numCache>
            </c:numRef>
          </c:val>
        </c:ser>
        <c:axId val="190913152"/>
        <c:axId val="190943616"/>
      </c:barChart>
      <c:lineChart>
        <c:grouping val="standard"/>
        <c:ser>
          <c:idx val="1"/>
          <c:order val="1"/>
          <c:tx>
            <c:v>DAP平均出口价格</c:v>
          </c:tx>
          <c:marker>
            <c:symbol val="none"/>
          </c:marker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磷肥出口量价!$C$5:$C$15</c:f>
              <c:numCache>
                <c:formatCode>0.0_ </c:formatCode>
                <c:ptCount val="11"/>
                <c:pt idx="0">
                  <c:v>282.88663880965964</c:v>
                </c:pt>
                <c:pt idx="1">
                  <c:v>290.64273381205896</c:v>
                </c:pt>
                <c:pt idx="2">
                  <c:v>374.62666292984471</c:v>
                </c:pt>
                <c:pt idx="3">
                  <c:v>792.45704578226389</c:v>
                </c:pt>
                <c:pt idx="4">
                  <c:v>348.87284449457428</c:v>
                </c:pt>
                <c:pt idx="5">
                  <c:v>459.18822500244841</c:v>
                </c:pt>
                <c:pt idx="6">
                  <c:v>567.9989281333834</c:v>
                </c:pt>
                <c:pt idx="7">
                  <c:v>550.94589784699076</c:v>
                </c:pt>
                <c:pt idx="8" formatCode="General">
                  <c:v>449.4</c:v>
                </c:pt>
                <c:pt idx="9" formatCode="General">
                  <c:v>438</c:v>
                </c:pt>
                <c:pt idx="10">
                  <c:v>457.6</c:v>
                </c:pt>
              </c:numCache>
            </c:numRef>
          </c:val>
        </c:ser>
        <c:ser>
          <c:idx val="3"/>
          <c:order val="3"/>
          <c:tx>
            <c:v>MAP平均出口价格</c:v>
          </c:tx>
          <c:marker>
            <c:symbol val="none"/>
          </c:marker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磷肥出口量价!$E$5:$E$15</c:f>
              <c:numCache>
                <c:formatCode>0.0_ </c:formatCode>
                <c:ptCount val="11"/>
                <c:pt idx="0">
                  <c:v>329.36618448488719</c:v>
                </c:pt>
                <c:pt idx="1">
                  <c:v>267.07642562784758</c:v>
                </c:pt>
                <c:pt idx="2">
                  <c:v>340.98863231760333</c:v>
                </c:pt>
                <c:pt idx="3">
                  <c:v>750.97297718286768</c:v>
                </c:pt>
                <c:pt idx="4">
                  <c:v>392.18029007104786</c:v>
                </c:pt>
                <c:pt idx="5">
                  <c:v>396.28763255475678</c:v>
                </c:pt>
                <c:pt idx="6">
                  <c:v>471.36277567732702</c:v>
                </c:pt>
                <c:pt idx="7">
                  <c:v>481.43591558346765</c:v>
                </c:pt>
                <c:pt idx="8" formatCode="General">
                  <c:v>384.5</c:v>
                </c:pt>
                <c:pt idx="9" formatCode="General">
                  <c:v>411.6</c:v>
                </c:pt>
                <c:pt idx="10">
                  <c:v>420</c:v>
                </c:pt>
              </c:numCache>
            </c:numRef>
          </c:val>
        </c:ser>
        <c:ser>
          <c:idx val="5"/>
          <c:order val="5"/>
          <c:tx>
            <c:v>TSP平均出口价格</c:v>
          </c:tx>
          <c:marker>
            <c:symbol val="none"/>
          </c:marker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磷肥出口量价!$G$5:$G$15</c:f>
              <c:numCache>
                <c:formatCode>0.0_ </c:formatCode>
                <c:ptCount val="11"/>
                <c:pt idx="0">
                  <c:v>165.26779882177215</c:v>
                </c:pt>
                <c:pt idx="1">
                  <c:v>179.19534829474756</c:v>
                </c:pt>
                <c:pt idx="2">
                  <c:v>241.6784829892816</c:v>
                </c:pt>
                <c:pt idx="3">
                  <c:v>643.18837126938286</c:v>
                </c:pt>
                <c:pt idx="4">
                  <c:v>279.87984181931608</c:v>
                </c:pt>
                <c:pt idx="5">
                  <c:v>326.79095003016312</c:v>
                </c:pt>
                <c:pt idx="6">
                  <c:v>479.56524668447412</c:v>
                </c:pt>
                <c:pt idx="7">
                  <c:v>447.79023448266685</c:v>
                </c:pt>
                <c:pt idx="8" formatCode="General">
                  <c:v>383.3</c:v>
                </c:pt>
                <c:pt idx="9" formatCode="General">
                  <c:v>350.8</c:v>
                </c:pt>
                <c:pt idx="10">
                  <c:v>314.7</c:v>
                </c:pt>
              </c:numCache>
            </c:numRef>
          </c:val>
        </c:ser>
        <c:marker val="1"/>
        <c:axId val="190945536"/>
        <c:axId val="190959616"/>
      </c:lineChart>
      <c:catAx>
        <c:axId val="190913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zh-CN"/>
          </a:p>
        </c:txPr>
        <c:crossAx val="190943616"/>
        <c:crosses val="autoZero"/>
        <c:auto val="1"/>
        <c:lblAlgn val="ctr"/>
        <c:lblOffset val="100"/>
        <c:tickLblSkip val="2"/>
      </c:catAx>
      <c:valAx>
        <c:axId val="190943616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zh-CN" altLang="en-US" sz="1000"/>
                  <a:t>万吨</a:t>
                </a:r>
              </a:p>
            </c:rich>
          </c:tx>
          <c:layout>
            <c:manualLayout>
              <c:xMode val="edge"/>
              <c:yMode val="edge"/>
              <c:x val="1.9184553985546325E-2"/>
              <c:y val="0.48397337289360703"/>
            </c:manualLayout>
          </c:layout>
          <c:spPr>
            <a:noFill/>
            <a:ln w="25400">
              <a:noFill/>
            </a:ln>
          </c:spPr>
        </c:title>
        <c:numFmt formatCode="0.0_ 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90913152"/>
        <c:crosses val="autoZero"/>
        <c:crossBetween val="between"/>
      </c:valAx>
      <c:catAx>
        <c:axId val="190945536"/>
        <c:scaling>
          <c:orientation val="minMax"/>
        </c:scaling>
        <c:delete val="1"/>
        <c:axPos val="b"/>
        <c:numFmt formatCode="General" sourceLinked="1"/>
        <c:tickLblPos val="none"/>
        <c:crossAx val="190959616"/>
        <c:crosses val="autoZero"/>
        <c:auto val="1"/>
        <c:lblAlgn val="ctr"/>
        <c:lblOffset val="100"/>
      </c:catAx>
      <c:valAx>
        <c:axId val="19095961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zh-CN" altLang="en-US" sz="1000"/>
                  <a:t>美元</a:t>
                </a:r>
                <a:r>
                  <a:rPr lang="en-US" altLang="zh-CN" sz="1000"/>
                  <a:t>/</a:t>
                </a:r>
                <a:r>
                  <a:rPr lang="zh-CN" altLang="en-US" sz="1000"/>
                  <a:t>吨</a:t>
                </a:r>
              </a:p>
            </c:rich>
          </c:tx>
          <c:layout>
            <c:manualLayout>
              <c:xMode val="edge"/>
              <c:yMode val="edge"/>
              <c:x val="0.96519637100157063"/>
              <c:y val="0.45793267145954714"/>
            </c:manualLayout>
          </c:layout>
          <c:spPr>
            <a:noFill/>
            <a:ln w="25400">
              <a:noFill/>
            </a:ln>
          </c:spPr>
        </c:title>
        <c:numFmt formatCode="0.0_ 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90945536"/>
        <c:crosses val="max"/>
        <c:crossBetween val="between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0.11930955548364679"/>
          <c:y val="0.14554072045342212"/>
          <c:w val="0.77038219537626007"/>
          <c:h val="0.15771280763817574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gap"/>
  </c:chart>
  <c:spPr>
    <a:solidFill>
      <a:srgbClr val="FFFF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8.8473641829845684E-2"/>
          <c:y val="4.473321980572454E-2"/>
          <c:w val="0.91010778996120456"/>
          <c:h val="0.83200553495526697"/>
        </c:manualLayout>
      </c:layout>
      <c:barChart>
        <c:barDir val="col"/>
        <c:grouping val="clustered"/>
        <c:ser>
          <c:idx val="1"/>
          <c:order val="0"/>
          <c:cat>
            <c:numRef>
              <c:f>国际硫磺!$A$25:$A$30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国际硫磺!$B$25:$B$30</c:f>
              <c:numCache>
                <c:formatCode>General</c:formatCode>
                <c:ptCount val="6"/>
                <c:pt idx="0">
                  <c:v>5560</c:v>
                </c:pt>
                <c:pt idx="1">
                  <c:v>5930</c:v>
                </c:pt>
                <c:pt idx="2">
                  <c:v>6340</c:v>
                </c:pt>
                <c:pt idx="3">
                  <c:v>6600</c:v>
                </c:pt>
                <c:pt idx="4">
                  <c:v>6860</c:v>
                </c:pt>
                <c:pt idx="5">
                  <c:v>7080</c:v>
                </c:pt>
              </c:numCache>
            </c:numRef>
          </c:val>
        </c:ser>
        <c:axId val="191057920"/>
        <c:axId val="191059456"/>
      </c:barChart>
      <c:catAx>
        <c:axId val="191057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zh-CN"/>
          </a:p>
        </c:txPr>
        <c:crossAx val="191059456"/>
        <c:crosses val="autoZero"/>
        <c:auto val="1"/>
        <c:lblAlgn val="ctr"/>
        <c:lblOffset val="100"/>
      </c:catAx>
      <c:valAx>
        <c:axId val="191059456"/>
        <c:scaling>
          <c:orientation val="minMax"/>
          <c:max val="7500"/>
          <c:min val="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zh-CN"/>
          </a:p>
        </c:txPr>
        <c:crossAx val="19105792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9076923076923078"/>
          <c:y val="0.41812984891792582"/>
          <c:w val="0.41846153846153783"/>
          <c:h val="0.3157903754065453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-0.13586448616999844"/>
                  <c:y val="-1.1197765246890347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7.6465657177468283E-2"/>
                  <c:y val="-0.11266345079707327"/>
                </c:manualLayout>
              </c:layout>
              <c:dLblPos val="bestFit"/>
              <c:showVal val="1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endParaRPr lang="zh-CN"/>
              </a:p>
            </c:txPr>
            <c:showVal val="1"/>
            <c:showCatName val="1"/>
            <c:showLeaderLines val="1"/>
          </c:dLbls>
          <c:cat>
            <c:strRef>
              <c:f>国际硫磺!$A$2:$A$5</c:f>
              <c:strCache>
                <c:ptCount val="4"/>
                <c:pt idx="0">
                  <c:v>炼油回收硫磺</c:v>
                </c:pt>
                <c:pt idx="1">
                  <c:v>天然气回收硫磺</c:v>
                </c:pt>
                <c:pt idx="2">
                  <c:v>油砂回收硫磺</c:v>
                </c:pt>
                <c:pt idx="3">
                  <c:v>其他</c:v>
                </c:pt>
              </c:strCache>
            </c:strRef>
          </c:cat>
          <c:val>
            <c:numRef>
              <c:f>国际硫磺!$C$2:$C$5</c:f>
              <c:numCache>
                <c:formatCode>0.0%</c:formatCode>
                <c:ptCount val="4"/>
                <c:pt idx="0">
                  <c:v>0.46998284734133788</c:v>
                </c:pt>
                <c:pt idx="1">
                  <c:v>0.42710120068610624</c:v>
                </c:pt>
                <c:pt idx="2">
                  <c:v>3.9451114922813099E-2</c:v>
                </c:pt>
                <c:pt idx="3">
                  <c:v>1.7152658662092625E-2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perspective val="0"/>
    </c:view3D>
    <c:plotArea>
      <c:layout>
        <c:manualLayout>
          <c:layoutTarget val="inner"/>
          <c:xMode val="edge"/>
          <c:yMode val="edge"/>
          <c:x val="0.27383394261253474"/>
          <c:y val="0.3135593220338983"/>
          <c:w val="0.45233310520441034"/>
          <c:h val="0.3771186440677968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/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1652794642636974E-2"/>
                  <c:y val="-3.7913375628524294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6.9414717510183771E-3"/>
                  <c:y val="6.2880699083296202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5.815661885042016E-3"/>
                  <c:y val="-6.8404955434672329E-2"/>
                </c:manualLayout>
              </c:layout>
              <c:showVal val="1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endParaRPr lang="zh-CN"/>
              </a:p>
            </c:txPr>
            <c:showVal val="1"/>
            <c:showCatName val="1"/>
            <c:showLeaderLines val="1"/>
          </c:dLbls>
          <c:cat>
            <c:strRef>
              <c:f>国际硫磺!$A$12:$A$14</c:f>
              <c:strCache>
                <c:ptCount val="3"/>
                <c:pt idx="0">
                  <c:v>冶炼酸</c:v>
                </c:pt>
                <c:pt idx="1">
                  <c:v>硫磺酸</c:v>
                </c:pt>
                <c:pt idx="2">
                  <c:v>矿制酸</c:v>
                </c:pt>
              </c:strCache>
            </c:strRef>
          </c:cat>
          <c:val>
            <c:numRef>
              <c:f>国际硫磺!$C$12:$C$14</c:f>
              <c:numCache>
                <c:formatCode>0.0%</c:formatCode>
                <c:ptCount val="3"/>
                <c:pt idx="0">
                  <c:v>0.30000000000000032</c:v>
                </c:pt>
                <c:pt idx="1">
                  <c:v>0.60000000000000064</c:v>
                </c:pt>
                <c:pt idx="2">
                  <c:v>0.1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1"/>
          <c:order val="0"/>
          <c:tx>
            <c:v>总产量</c:v>
          </c:tx>
          <c:cat>
            <c:numRef>
              <c:f>国际硫磺!$A$36:$A$40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国际硫磺!$B$36:$B$40</c:f>
              <c:numCache>
                <c:formatCode>General</c:formatCode>
                <c:ptCount val="5"/>
                <c:pt idx="0">
                  <c:v>255</c:v>
                </c:pt>
                <c:pt idx="1">
                  <c:v>263.5</c:v>
                </c:pt>
                <c:pt idx="2">
                  <c:v>271</c:v>
                </c:pt>
                <c:pt idx="3">
                  <c:v>277.10000000000002</c:v>
                </c:pt>
                <c:pt idx="4">
                  <c:v>282.2</c:v>
                </c:pt>
              </c:numCache>
            </c:numRef>
          </c:val>
        </c:ser>
        <c:ser>
          <c:idx val="2"/>
          <c:order val="1"/>
          <c:tx>
            <c:v>化肥用酸量</c:v>
          </c:tx>
          <c:cat>
            <c:numRef>
              <c:f>国际硫磺!$A$36:$A$40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国际硫磺!$C$36:$C$40</c:f>
              <c:numCache>
                <c:formatCode>General</c:formatCode>
                <c:ptCount val="5"/>
                <c:pt idx="0">
                  <c:v>128.4</c:v>
                </c:pt>
                <c:pt idx="1">
                  <c:v>131.1</c:v>
                </c:pt>
                <c:pt idx="2">
                  <c:v>133.9</c:v>
                </c:pt>
                <c:pt idx="3">
                  <c:v>136.4</c:v>
                </c:pt>
                <c:pt idx="4">
                  <c:v>139.6</c:v>
                </c:pt>
              </c:numCache>
            </c:numRef>
          </c:val>
        </c:ser>
        <c:axId val="191194624"/>
        <c:axId val="191196160"/>
      </c:barChart>
      <c:catAx>
        <c:axId val="191194624"/>
        <c:scaling>
          <c:orientation val="minMax"/>
        </c:scaling>
        <c:axPos val="b"/>
        <c:numFmt formatCode="General" sourceLinked="1"/>
        <c:tickLblPos val="nextTo"/>
        <c:crossAx val="191196160"/>
        <c:crosses val="autoZero"/>
        <c:auto val="1"/>
        <c:lblAlgn val="ctr"/>
        <c:lblOffset val="100"/>
      </c:catAx>
      <c:valAx>
        <c:axId val="19119616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911946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r>
              <a:rPr lang="zh-CN" altLang="en-US"/>
              <a:t>国产硫磺产量</a:t>
            </a:r>
          </a:p>
        </c:rich>
      </c:tx>
      <c:layout>
        <c:manualLayout>
          <c:xMode val="edge"/>
          <c:yMode val="edge"/>
          <c:x val="0.43540106614516022"/>
          <c:y val="3.374233128834359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8811468946156524E-2"/>
          <c:y val="0.19018404907975439"/>
          <c:w val="0.90310191464530165"/>
          <c:h val="0.66564417177914226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Sheet1!$A$11:$A$15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Sheet1!$B$11:$B$15</c:f>
              <c:numCache>
                <c:formatCode>0.0_ </c:formatCode>
                <c:ptCount val="5"/>
                <c:pt idx="0">
                  <c:v>300</c:v>
                </c:pt>
                <c:pt idx="1">
                  <c:v>445</c:v>
                </c:pt>
                <c:pt idx="2">
                  <c:v>520</c:v>
                </c:pt>
                <c:pt idx="3">
                  <c:v>557</c:v>
                </c:pt>
                <c:pt idx="4" formatCode="General">
                  <c:v>591</c:v>
                </c:pt>
              </c:numCache>
            </c:numRef>
          </c:val>
        </c:ser>
        <c:overlap val="100"/>
        <c:axId val="191329024"/>
        <c:axId val="191330560"/>
      </c:barChart>
      <c:catAx>
        <c:axId val="191329024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91330560"/>
        <c:crosses val="autoZero"/>
        <c:auto val="1"/>
        <c:lblAlgn val="ctr"/>
        <c:lblOffset val="100"/>
        <c:tickLblSkip val="1"/>
        <c:tickMarkSkip val="1"/>
      </c:catAx>
      <c:valAx>
        <c:axId val="191330560"/>
        <c:scaling>
          <c:orientation val="minMax"/>
          <c:min val="25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_ 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91329024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FB40187-EF55-4070-85F4-4613AA8AB3D1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20D6AF-5E37-4018-B0E7-052271FCC4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9151D3-93CF-4AB7-AB31-01AB38749F0F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3013"/>
            <a:ext cx="5962650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D9180A-CB11-432C-A688-7E041098C99C}" type="slidenum">
              <a:rPr lang="zh-CN" altLang="en-US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3013"/>
            <a:ext cx="5962650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348B86-AD6B-44EC-AF39-B9AE039AC9A2}" type="slidenum">
              <a:rPr lang="zh-CN" altLang="en-US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3013"/>
            <a:ext cx="5962650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A7C2C4-DD3C-43CF-9477-B63C69239E11}" type="slidenum">
              <a:rPr lang="zh-CN" altLang="en-US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81A8-6363-4B7F-B13C-3974431DC47C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5905-96B7-4686-9F95-94A4DC3336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EF37-7AE0-4971-85C1-781C20F85EB6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56E2-FA84-439F-886D-E2D73B6021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2A2E-792E-4A6F-845F-37B722F4C8C9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B4F5-1D77-4D01-A9FF-283ACD422D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7BBA-17E9-47C0-A28F-8DE0F1D0431C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3023-754E-4DB2-BD67-CE0F12057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D5FA-59D0-4613-8B14-A39C3E7183B6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F922-39C9-4F74-95FA-B15CAC22BA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7E26-0831-4F56-AEB2-7CD4527AD394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8B52-BE33-4ED5-AAF0-E64F2DED24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5DD4-451D-4C7A-99DC-F6A5A4E9FA36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1FF6-4238-415F-82E0-D589FB3DCF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EA84-F8A3-4748-AB37-124D6B0D2537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4BB0-4EB5-49FA-AB0F-019D6008D7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CA19-A159-4F5E-B5B3-F076007D4B82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C5F5-49B1-4E8D-B64F-8F42278CBF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3EBA-4D46-41BC-A502-AC77D4907F83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F322-DBA0-46BD-BE54-5E7965C003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3F51-8492-480D-991F-288AE26929F9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1E51-7967-4934-92DE-C078C79294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6AC8A8-1E97-43E9-AF8D-C1D1B84EEE32}" type="datetimeFigureOut">
              <a:rPr lang="zh-CN" altLang="en-US"/>
              <a:pPr>
                <a:defRPr/>
              </a:pPr>
              <a:t>2016/3/7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904C96-A28E-435F-AADB-1F35C76561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___5.xls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Office_Excel_97-2003____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___3.xls"/><Relationship Id="rId5" Type="http://schemas.openxmlformats.org/officeDocument/2006/relationships/oleObject" Target="../embeddings/Microsoft_Office_Excel_97-2003____2.xls"/><Relationship Id="rId4" Type="http://schemas.openxmlformats.org/officeDocument/2006/relationships/oleObject" Target="../embeddings/Microsoft_Office_Excel_97-2003____1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ichong2802227@sina.com@163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74775"/>
            <a:ext cx="9832975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zh-CN" b="1" dirty="0"/>
              <a:t> 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中国硫</a:t>
            </a: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酸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行业现状</a:t>
            </a: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展望</a:t>
            </a:r>
            <a:b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6" name="副标题 2"/>
          <p:cNvSpPr>
            <a:spLocks noGrp="1"/>
          </p:cNvSpPr>
          <p:nvPr>
            <p:ph type="subTitle" idx="1"/>
          </p:nvPr>
        </p:nvSpPr>
        <p:spPr>
          <a:xfrm>
            <a:off x="1547813" y="4375150"/>
            <a:ext cx="9144000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3300" b="1" dirty="0" smtClean="0">
                <a:solidFill>
                  <a:srgbClr val="548235"/>
                </a:solidFill>
                <a:latin typeface="楷体" pitchFamily="49" charset="-122"/>
                <a:ea typeface="楷体" pitchFamily="49" charset="-122"/>
              </a:rPr>
              <a:t>中国硫酸工业协会</a:t>
            </a:r>
            <a:endParaRPr lang="en-US" altLang="zh-CN" sz="3300" b="1" dirty="0" smtClean="0">
              <a:solidFill>
                <a:srgbClr val="548235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3300" b="1" dirty="0" smtClean="0">
                <a:solidFill>
                  <a:srgbClr val="548235"/>
                </a:solidFill>
                <a:latin typeface="楷体" pitchFamily="49" charset="-122"/>
                <a:ea typeface="楷体" pitchFamily="49" charset="-122"/>
              </a:rPr>
              <a:t>李崇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300" b="1" dirty="0" smtClean="0">
                <a:solidFill>
                  <a:srgbClr val="548235"/>
                </a:solidFill>
                <a:latin typeface="楷体" pitchFamily="49" charset="-122"/>
                <a:ea typeface="楷体" pitchFamily="49" charset="-122"/>
              </a:rPr>
              <a:t>2016.3.8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3300" b="1" dirty="0" smtClean="0">
                <a:solidFill>
                  <a:srgbClr val="548235"/>
                </a:solidFill>
                <a:latin typeface="楷体" pitchFamily="49" charset="-122"/>
                <a:ea typeface="楷体" pitchFamily="49" charset="-122"/>
              </a:rPr>
              <a:t>北京</a:t>
            </a:r>
            <a:endParaRPr lang="zh-CN" altLang="en-US" sz="3300" b="1" dirty="0" smtClean="0">
              <a:solidFill>
                <a:srgbClr val="548235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808038" y="331788"/>
          <a:ext cx="1455737" cy="1225550"/>
        </p:xfrm>
        <a:graphic>
          <a:graphicData uri="http://schemas.openxmlformats.org/presentationml/2006/ole">
            <p:oleObj spid="_x0000_s15364" name="Photo Editor 照片" r:id="rId3" imgW="7190476" imgH="60476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 bwMode="auto">
          <a:xfrm>
            <a:off x="838200" y="623889"/>
            <a:ext cx="10515600" cy="573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 smtClean="0">
                <a:solidFill>
                  <a:srgbClr val="0070C0"/>
                </a:solidFill>
              </a:rPr>
              <a:t>2015</a:t>
            </a:r>
            <a:r>
              <a:rPr lang="zh-CN" altLang="zh-CN" sz="2800" dirty="0" smtClean="0">
                <a:solidFill>
                  <a:srgbClr val="0070C0"/>
                </a:solidFill>
              </a:rPr>
              <a:t>年硫磺价格走势总体下行</a:t>
            </a:r>
            <a:endParaRPr lang="zh-CN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 bwMode="auto">
          <a:xfrm>
            <a:off x="838200" y="1196975"/>
            <a:ext cx="10515600" cy="2592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zh-CN" sz="2000" smtClean="0">
                <a:solidFill>
                  <a:srgbClr val="0070C0"/>
                </a:solidFill>
              </a:rPr>
              <a:t>进口硫磺全年均价</a:t>
            </a:r>
            <a:r>
              <a:rPr lang="en-US" altLang="zh-CN" sz="2000" smtClean="0">
                <a:solidFill>
                  <a:srgbClr val="0070C0"/>
                </a:solidFill>
              </a:rPr>
              <a:t>149.0</a:t>
            </a:r>
            <a:r>
              <a:rPr lang="zh-CN" altLang="zh-CN" sz="2000" smtClean="0">
                <a:solidFill>
                  <a:srgbClr val="0070C0"/>
                </a:solidFill>
              </a:rPr>
              <a:t>美元</a:t>
            </a:r>
            <a:r>
              <a:rPr lang="en-US" altLang="zh-CN" sz="2000" smtClean="0">
                <a:solidFill>
                  <a:srgbClr val="0070C0"/>
                </a:solidFill>
              </a:rPr>
              <a:t>/</a:t>
            </a:r>
            <a:r>
              <a:rPr lang="zh-CN" altLang="zh-CN" sz="2000" smtClean="0">
                <a:solidFill>
                  <a:srgbClr val="0070C0"/>
                </a:solidFill>
              </a:rPr>
              <a:t>吨</a:t>
            </a:r>
            <a:r>
              <a:rPr lang="en-US" altLang="zh-CN" sz="2000" smtClean="0">
                <a:solidFill>
                  <a:srgbClr val="0070C0"/>
                </a:solidFill>
              </a:rPr>
              <a:t>cfr</a:t>
            </a:r>
            <a:r>
              <a:rPr lang="zh-CN" altLang="zh-CN" sz="2000" smtClean="0">
                <a:solidFill>
                  <a:srgbClr val="0070C0"/>
                </a:solidFill>
              </a:rPr>
              <a:t>，同比下降</a:t>
            </a:r>
            <a:r>
              <a:rPr lang="en-US" altLang="zh-CN" sz="2000" smtClean="0">
                <a:solidFill>
                  <a:srgbClr val="0070C0"/>
                </a:solidFill>
              </a:rPr>
              <a:t>3.4%</a:t>
            </a:r>
            <a:r>
              <a:rPr lang="zh-CN" altLang="zh-CN" sz="2000" smtClean="0">
                <a:solidFill>
                  <a:srgbClr val="0070C0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rgbClr val="0070C0"/>
                </a:solidFill>
              </a:rPr>
              <a:t>2016</a:t>
            </a:r>
            <a:r>
              <a:rPr lang="zh-CN" altLang="zh-CN" sz="2000" smtClean="0">
                <a:solidFill>
                  <a:srgbClr val="0070C0"/>
                </a:solidFill>
              </a:rPr>
              <a:t>年</a:t>
            </a:r>
            <a:r>
              <a:rPr lang="en-US" altLang="zh-CN" sz="2000" smtClean="0">
                <a:solidFill>
                  <a:srgbClr val="0070C0"/>
                </a:solidFill>
              </a:rPr>
              <a:t>1</a:t>
            </a:r>
            <a:r>
              <a:rPr lang="zh-CN" altLang="zh-CN" sz="2000" smtClean="0">
                <a:solidFill>
                  <a:srgbClr val="0070C0"/>
                </a:solidFill>
              </a:rPr>
              <a:t>月，硫磺市场继续弱势下行，月底时进口硫磺报价</a:t>
            </a:r>
            <a:r>
              <a:rPr lang="en-US" altLang="zh-CN" sz="2000" smtClean="0">
                <a:solidFill>
                  <a:srgbClr val="0070C0"/>
                </a:solidFill>
              </a:rPr>
              <a:t>93-110</a:t>
            </a:r>
            <a:r>
              <a:rPr lang="zh-CN" altLang="zh-CN" sz="2000" smtClean="0">
                <a:solidFill>
                  <a:srgbClr val="0070C0"/>
                </a:solidFill>
              </a:rPr>
              <a:t>美元</a:t>
            </a:r>
            <a:r>
              <a:rPr lang="en-US" altLang="zh-CN" sz="2000" smtClean="0">
                <a:solidFill>
                  <a:srgbClr val="0070C0"/>
                </a:solidFill>
              </a:rPr>
              <a:t>/</a:t>
            </a:r>
            <a:r>
              <a:rPr lang="zh-CN" altLang="zh-CN" sz="2000" smtClean="0">
                <a:solidFill>
                  <a:srgbClr val="0070C0"/>
                </a:solidFill>
              </a:rPr>
              <a:t>吨</a:t>
            </a:r>
            <a:r>
              <a:rPr lang="en-US" altLang="zh-CN" sz="2000" smtClean="0">
                <a:solidFill>
                  <a:srgbClr val="0070C0"/>
                </a:solidFill>
              </a:rPr>
              <a:t>cfr</a:t>
            </a:r>
            <a:r>
              <a:rPr lang="zh-CN" altLang="zh-CN" sz="2000" smtClean="0">
                <a:solidFill>
                  <a:srgbClr val="0070C0"/>
                </a:solidFill>
              </a:rPr>
              <a:t>，环比下降</a:t>
            </a:r>
            <a:r>
              <a:rPr lang="en-US" altLang="zh-CN" sz="2000" smtClean="0">
                <a:solidFill>
                  <a:srgbClr val="0070C0"/>
                </a:solidFill>
              </a:rPr>
              <a:t>25</a:t>
            </a:r>
            <a:r>
              <a:rPr lang="zh-CN" altLang="zh-CN" sz="2000" smtClean="0">
                <a:solidFill>
                  <a:srgbClr val="0070C0"/>
                </a:solidFill>
              </a:rPr>
              <a:t>美元</a:t>
            </a:r>
            <a:r>
              <a:rPr lang="en-US" altLang="zh-CN" sz="2000" smtClean="0">
                <a:solidFill>
                  <a:srgbClr val="0070C0"/>
                </a:solidFill>
              </a:rPr>
              <a:t>/</a:t>
            </a:r>
            <a:r>
              <a:rPr lang="zh-CN" altLang="zh-CN" sz="2000" smtClean="0">
                <a:solidFill>
                  <a:srgbClr val="0070C0"/>
                </a:solidFill>
              </a:rPr>
              <a:t>吨；国内炼厂硫磺大幅走低，普光硫磺售价</a:t>
            </a:r>
            <a:r>
              <a:rPr lang="en-US" altLang="zh-CN" sz="2000" smtClean="0">
                <a:solidFill>
                  <a:srgbClr val="0070C0"/>
                </a:solidFill>
              </a:rPr>
              <a:t>920</a:t>
            </a:r>
            <a:r>
              <a:rPr lang="zh-CN" altLang="zh-CN" sz="2000" smtClean="0">
                <a:solidFill>
                  <a:srgbClr val="0070C0"/>
                </a:solidFill>
              </a:rPr>
              <a:t>元</a:t>
            </a:r>
            <a:r>
              <a:rPr lang="en-US" altLang="zh-CN" sz="2000" smtClean="0">
                <a:solidFill>
                  <a:srgbClr val="0070C0"/>
                </a:solidFill>
              </a:rPr>
              <a:t>/</a:t>
            </a:r>
            <a:r>
              <a:rPr lang="zh-CN" altLang="zh-CN" sz="2000" smtClean="0">
                <a:solidFill>
                  <a:srgbClr val="0070C0"/>
                </a:solidFill>
              </a:rPr>
              <a:t>吨，环比下降</a:t>
            </a:r>
            <a:r>
              <a:rPr lang="en-US" altLang="zh-CN" sz="2000" smtClean="0">
                <a:solidFill>
                  <a:srgbClr val="0070C0"/>
                </a:solidFill>
              </a:rPr>
              <a:t>130</a:t>
            </a:r>
            <a:r>
              <a:rPr lang="zh-CN" altLang="zh-CN" sz="2000" smtClean="0">
                <a:solidFill>
                  <a:srgbClr val="0070C0"/>
                </a:solidFill>
              </a:rPr>
              <a:t>元</a:t>
            </a:r>
            <a:r>
              <a:rPr lang="en-US" altLang="zh-CN" sz="2000" smtClean="0">
                <a:solidFill>
                  <a:srgbClr val="0070C0"/>
                </a:solidFill>
              </a:rPr>
              <a:t>/</a:t>
            </a:r>
            <a:r>
              <a:rPr lang="zh-CN" altLang="zh-CN" sz="2000" smtClean="0">
                <a:solidFill>
                  <a:srgbClr val="0070C0"/>
                </a:solidFill>
              </a:rPr>
              <a:t>吨。</a:t>
            </a:r>
            <a:r>
              <a:rPr lang="en-US" altLang="zh-CN" sz="2000" smtClean="0">
                <a:solidFill>
                  <a:srgbClr val="0070C0"/>
                </a:solidFill>
              </a:rPr>
              <a:t>1</a:t>
            </a:r>
            <a:r>
              <a:rPr lang="zh-CN" altLang="zh-CN" sz="2000" smtClean="0">
                <a:solidFill>
                  <a:srgbClr val="0070C0"/>
                </a:solidFill>
              </a:rPr>
              <a:t>月底港口硫磺库存约</a:t>
            </a:r>
            <a:r>
              <a:rPr lang="en-US" altLang="zh-CN" sz="2000" smtClean="0">
                <a:solidFill>
                  <a:srgbClr val="0070C0"/>
                </a:solidFill>
              </a:rPr>
              <a:t>104</a:t>
            </a:r>
            <a:r>
              <a:rPr lang="zh-CN" altLang="zh-CN" sz="2000" smtClean="0">
                <a:solidFill>
                  <a:srgbClr val="0070C0"/>
                </a:solidFill>
              </a:rPr>
              <a:t>万吨，环比下降</a:t>
            </a:r>
            <a:r>
              <a:rPr lang="en-US" altLang="zh-CN" sz="2000" smtClean="0">
                <a:solidFill>
                  <a:srgbClr val="0070C0"/>
                </a:solidFill>
              </a:rPr>
              <a:t>9</a:t>
            </a:r>
            <a:r>
              <a:rPr lang="zh-CN" altLang="zh-CN" sz="2000" smtClean="0">
                <a:solidFill>
                  <a:srgbClr val="0070C0"/>
                </a:solidFill>
              </a:rPr>
              <a:t>万吨。</a:t>
            </a:r>
          </a:p>
          <a:p>
            <a:pPr>
              <a:lnSpc>
                <a:spcPct val="150000"/>
              </a:lnSpc>
            </a:pPr>
            <a:endParaRPr lang="zh-CN" altLang="en-US" sz="2000" smtClean="0">
              <a:solidFill>
                <a:srgbClr val="0070C0"/>
              </a:solidFill>
            </a:endParaRPr>
          </a:p>
        </p:txBody>
      </p:sp>
      <p:pic>
        <p:nvPicPr>
          <p:cNvPr id="18436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" y="3631566"/>
            <a:ext cx="11034184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60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</a:rPr>
              <a:t>硫酸进出口情况</a:t>
            </a:r>
          </a:p>
        </p:txBody>
      </p:sp>
      <p:pic>
        <p:nvPicPr>
          <p:cNvPr id="19459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480" y="3569654"/>
            <a:ext cx="8737600" cy="2427287"/>
          </a:xfrm>
          <a:noFill/>
          <a:ln>
            <a:miter lim="800000"/>
            <a:headEnd/>
            <a:tailEnd/>
          </a:ln>
        </p:spPr>
      </p:pic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1007534" y="1052513"/>
            <a:ext cx="1008168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 dirty="0">
                <a:solidFill>
                  <a:srgbClr val="0070C0"/>
                </a:solidFill>
              </a:rPr>
              <a:t>由于</a:t>
            </a:r>
            <a:r>
              <a:rPr lang="zh-CN" altLang="zh-CN" sz="2000" dirty="0">
                <a:solidFill>
                  <a:srgbClr val="0070C0"/>
                </a:solidFill>
              </a:rPr>
              <a:t>东南亚地区分流了部分韩国出口的硫酸，我国进口硫酸量减少</a:t>
            </a:r>
            <a:r>
              <a:rPr lang="zh-CN" altLang="en-US" sz="2000" dirty="0">
                <a:solidFill>
                  <a:srgbClr val="0070C0"/>
                </a:solidFill>
              </a:rPr>
              <a:t>，</a:t>
            </a:r>
            <a:r>
              <a:rPr lang="en-US" altLang="zh-CN" sz="2000" dirty="0">
                <a:solidFill>
                  <a:srgbClr val="0070C0"/>
                </a:solidFill>
              </a:rPr>
              <a:t>2015</a:t>
            </a:r>
            <a:r>
              <a:rPr lang="zh-CN" altLang="zh-CN" sz="2000" dirty="0">
                <a:solidFill>
                  <a:srgbClr val="0070C0"/>
                </a:solidFill>
              </a:rPr>
              <a:t>年全年进口硫酸</a:t>
            </a:r>
            <a:r>
              <a:rPr lang="en-US" altLang="zh-CN" sz="2000" dirty="0">
                <a:solidFill>
                  <a:srgbClr val="0070C0"/>
                </a:solidFill>
              </a:rPr>
              <a:t>117.1</a:t>
            </a:r>
            <a:r>
              <a:rPr lang="zh-CN" altLang="zh-CN" sz="2000" dirty="0">
                <a:solidFill>
                  <a:srgbClr val="0070C0"/>
                </a:solidFill>
              </a:rPr>
              <a:t>万吨，同比下降</a:t>
            </a:r>
            <a:r>
              <a:rPr lang="en-US" altLang="zh-CN" sz="2000" dirty="0">
                <a:solidFill>
                  <a:srgbClr val="0070C0"/>
                </a:solidFill>
              </a:rPr>
              <a:t>16.7%</a:t>
            </a:r>
            <a:r>
              <a:rPr lang="zh-CN" altLang="zh-CN" sz="2000" dirty="0">
                <a:solidFill>
                  <a:srgbClr val="0070C0"/>
                </a:solidFill>
              </a:rPr>
              <a:t>；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zh-CN" sz="2000" dirty="0" smtClean="0">
                <a:solidFill>
                  <a:srgbClr val="0070C0"/>
                </a:solidFill>
              </a:rPr>
              <a:t>剔除高价</a:t>
            </a:r>
            <a:r>
              <a:rPr lang="zh-CN" altLang="en-US" sz="2000" dirty="0" smtClean="0">
                <a:solidFill>
                  <a:srgbClr val="0070C0"/>
                </a:solidFill>
              </a:rPr>
              <a:t>精制</a:t>
            </a:r>
            <a:r>
              <a:rPr lang="zh-CN" altLang="zh-CN" sz="2000" dirty="0" smtClean="0">
                <a:solidFill>
                  <a:srgbClr val="0070C0"/>
                </a:solidFill>
              </a:rPr>
              <a:t>硫酸后，平均进口价格</a:t>
            </a:r>
            <a:r>
              <a:rPr lang="en-US" altLang="zh-CN" sz="2000" dirty="0" smtClean="0">
                <a:solidFill>
                  <a:srgbClr val="0070C0"/>
                </a:solidFill>
              </a:rPr>
              <a:t>39.5</a:t>
            </a:r>
            <a:r>
              <a:rPr lang="zh-CN" altLang="zh-CN" sz="2000" dirty="0" smtClean="0">
                <a:solidFill>
                  <a:srgbClr val="0070C0"/>
                </a:solidFill>
              </a:rPr>
              <a:t>美元</a:t>
            </a:r>
            <a:r>
              <a:rPr lang="en-US" altLang="zh-CN" sz="2000" dirty="0" smtClean="0">
                <a:solidFill>
                  <a:srgbClr val="0070C0"/>
                </a:solidFill>
              </a:rPr>
              <a:t>/</a:t>
            </a:r>
            <a:r>
              <a:rPr lang="zh-CN" altLang="zh-CN" sz="2000" dirty="0" smtClean="0">
                <a:solidFill>
                  <a:srgbClr val="0070C0"/>
                </a:solidFill>
              </a:rPr>
              <a:t>吨，同比上升</a:t>
            </a:r>
            <a:r>
              <a:rPr lang="en-US" altLang="zh-CN" sz="2000" dirty="0" smtClean="0">
                <a:solidFill>
                  <a:srgbClr val="0070C0"/>
                </a:solidFill>
              </a:rPr>
              <a:t>22.7%</a:t>
            </a:r>
            <a:r>
              <a:rPr lang="zh-CN" altLang="zh-CN" sz="2000" dirty="0" smtClean="0">
                <a:solidFill>
                  <a:srgbClr val="0070C0"/>
                </a:solidFill>
              </a:rPr>
              <a:t>。</a:t>
            </a:r>
            <a:r>
              <a:rPr lang="en-US" altLang="zh-CN" sz="2000" dirty="0" smtClean="0">
                <a:solidFill>
                  <a:srgbClr val="0070C0"/>
                </a:solidFill>
              </a:rPr>
              <a:t> </a:t>
            </a:r>
            <a:endParaRPr lang="zh-CN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 dirty="0" smtClean="0">
                <a:solidFill>
                  <a:srgbClr val="0070C0"/>
                </a:solidFill>
              </a:rPr>
              <a:t>由</a:t>
            </a:r>
            <a:r>
              <a:rPr lang="zh-CN" altLang="en-US" sz="2000" dirty="0">
                <a:solidFill>
                  <a:srgbClr val="0070C0"/>
                </a:solidFill>
              </a:rPr>
              <a:t>于世界硫</a:t>
            </a:r>
            <a:r>
              <a:rPr lang="zh-CN" altLang="en-US" sz="2000" dirty="0" smtClean="0">
                <a:solidFill>
                  <a:srgbClr val="0070C0"/>
                </a:solidFill>
              </a:rPr>
              <a:t>酸价格较高，尤其是</a:t>
            </a:r>
            <a:r>
              <a:rPr lang="en-US" altLang="zh-CN" sz="2000" dirty="0" smtClean="0">
                <a:solidFill>
                  <a:srgbClr val="0070C0"/>
                </a:solidFill>
              </a:rPr>
              <a:t>9</a:t>
            </a:r>
            <a:r>
              <a:rPr lang="zh-CN" altLang="en-US" sz="2000" dirty="0" smtClean="0">
                <a:solidFill>
                  <a:srgbClr val="0070C0"/>
                </a:solidFill>
              </a:rPr>
              <a:t>月份以前，我国全</a:t>
            </a:r>
            <a:r>
              <a:rPr lang="zh-CN" altLang="en-US" sz="2000" dirty="0">
                <a:solidFill>
                  <a:srgbClr val="0070C0"/>
                </a:solidFill>
              </a:rPr>
              <a:t>年出口硫酸</a:t>
            </a:r>
            <a:r>
              <a:rPr lang="en-US" altLang="zh-CN" sz="2000" dirty="0">
                <a:solidFill>
                  <a:srgbClr val="0070C0"/>
                </a:solidFill>
              </a:rPr>
              <a:t>20.3</a:t>
            </a:r>
            <a:r>
              <a:rPr lang="zh-CN" altLang="en-US" sz="2000" dirty="0">
                <a:solidFill>
                  <a:srgbClr val="0070C0"/>
                </a:solidFill>
              </a:rPr>
              <a:t>万吨，是</a:t>
            </a:r>
            <a:r>
              <a:rPr lang="en-US" altLang="zh-CN" sz="2000" dirty="0">
                <a:solidFill>
                  <a:srgbClr val="0070C0"/>
                </a:solidFill>
              </a:rPr>
              <a:t>2014</a:t>
            </a:r>
            <a:r>
              <a:rPr lang="zh-CN" altLang="en-US" sz="2000" dirty="0">
                <a:solidFill>
                  <a:srgbClr val="0070C0"/>
                </a:solidFill>
              </a:rPr>
              <a:t>年出口量的</a:t>
            </a:r>
            <a:r>
              <a:rPr lang="en-US" altLang="zh-CN" sz="2000" dirty="0">
                <a:solidFill>
                  <a:srgbClr val="0070C0"/>
                </a:solidFill>
              </a:rPr>
              <a:t>4.6</a:t>
            </a:r>
            <a:r>
              <a:rPr lang="zh-CN" altLang="en-US" sz="2000" dirty="0" smtClean="0">
                <a:solidFill>
                  <a:srgbClr val="0070C0"/>
                </a:solidFill>
              </a:rPr>
              <a:t>倍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硫酸消费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2490" y="1486959"/>
            <a:ext cx="10859910" cy="1436864"/>
          </a:xfrm>
        </p:spPr>
        <p:txBody>
          <a:bodyPr/>
          <a:lstStyle/>
          <a:p>
            <a:r>
              <a:rPr lang="zh-CN" altLang="en-US" sz="2400" dirty="0" smtClean="0"/>
              <a:t>硫酸下游主要的耗酸行业包括：化肥用酸和工业用酸</a:t>
            </a:r>
            <a:endParaRPr lang="en-US" altLang="zh-CN" sz="2400" dirty="0" smtClean="0"/>
          </a:p>
          <a:p>
            <a:r>
              <a:rPr lang="zh-CN" altLang="en-US" sz="2400" dirty="0" smtClean="0"/>
              <a:t>化肥用酸：高浓度磷复肥、普钙、硫铵等</a:t>
            </a:r>
            <a:endParaRPr lang="en-US" altLang="zh-CN" sz="2400" dirty="0" smtClean="0"/>
          </a:p>
          <a:p>
            <a:r>
              <a:rPr lang="zh-CN" altLang="en-US" sz="2400" dirty="0" smtClean="0"/>
              <a:t>工业用酸：饲钙、钛白粉</a:t>
            </a:r>
            <a:r>
              <a:rPr lang="zh-CN" altLang="en-US" sz="2400" dirty="0" smtClean="0"/>
              <a:t>、己内酰胺</a:t>
            </a:r>
            <a:r>
              <a:rPr lang="zh-CN" altLang="en-US" sz="2400" dirty="0" smtClean="0"/>
              <a:t>、湿法净化磷酸、黏胶纤维、柠檬酸等。</a:t>
            </a:r>
            <a:endParaRPr lang="en-US" altLang="zh-CN" sz="2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68" y="3074494"/>
            <a:ext cx="441007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506156" y="3348497"/>
            <a:ext cx="6370320" cy="280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工业用酸占总消费量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39%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化肥用酸占比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61%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其中，高浓度磷肥用酸占总消费量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52%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，同比增长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13%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 bwMode="auto">
          <a:xfrm>
            <a:off x="817033" y="260350"/>
            <a:ext cx="10515600" cy="615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200" dirty="0" smtClean="0"/>
              <a:t>磷</a:t>
            </a:r>
            <a:r>
              <a:rPr lang="zh-CN" altLang="en-US" sz="3200" dirty="0" smtClean="0"/>
              <a:t>复肥</a:t>
            </a:r>
            <a:r>
              <a:rPr lang="zh-CN" altLang="en-US" sz="3200" dirty="0" smtClean="0"/>
              <a:t>出口拉动产量增长</a:t>
            </a:r>
            <a:endParaRPr lang="zh-CN" altLang="en-US" sz="3200" dirty="0" smtClean="0"/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651370" y="783801"/>
            <a:ext cx="97938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             2015</a:t>
            </a:r>
            <a:r>
              <a:rPr lang="zh-CN" altLang="en-US" dirty="0" smtClean="0"/>
              <a:t>年中国取消了出口窗口期，再加上世界化肥价格坚挺，</a:t>
            </a:r>
            <a:r>
              <a:rPr lang="zh-CN" altLang="en-US" dirty="0" smtClean="0">
                <a:latin typeface="+mj-ea"/>
                <a:ea typeface="+mj-ea"/>
                <a:cs typeface="Times New Roman" pitchFamily="18" charset="0"/>
              </a:rPr>
              <a:t>我国磷肥出口再创新高</a:t>
            </a:r>
            <a:r>
              <a:rPr lang="zh-CN" altLang="en-US" sz="2400" dirty="0" smtClean="0">
                <a:latin typeface="+mj-ea"/>
                <a:ea typeface="+mj-ea"/>
                <a:cs typeface="Times New Roman" pitchFamily="18" charset="0"/>
              </a:rPr>
              <a:t>；</a:t>
            </a:r>
            <a:endParaRPr lang="en-US" altLang="zh-CN" sz="2400" dirty="0" smtClean="0">
              <a:latin typeface="+mj-ea"/>
              <a:ea typeface="+mj-ea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9662" y="1452316"/>
            <a:ext cx="72237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55600">
              <a:lnSpc>
                <a:spcPct val="150000"/>
              </a:lnSpc>
              <a:defRPr/>
            </a:pPr>
            <a:r>
              <a:rPr lang="en-US" altLang="zh-CN" dirty="0" smtClean="0">
                <a:latin typeface="+mj-ea"/>
                <a:ea typeface="+mj-ea"/>
                <a:cs typeface="Times New Roman" pitchFamily="18" charset="0"/>
              </a:rPr>
              <a:t>2015</a:t>
            </a:r>
            <a:r>
              <a:rPr lang="zh-CN" altLang="en-US" dirty="0" smtClean="0">
                <a:latin typeface="+mj-ea"/>
                <a:ea typeface="+mj-ea"/>
                <a:cs typeface="Times New Roman" pitchFamily="18" charset="0"/>
              </a:rPr>
              <a:t>年</a:t>
            </a:r>
            <a:r>
              <a:rPr lang="zh-CN" altLang="en-US" dirty="0" smtClean="0">
                <a:latin typeface="+mj-ea"/>
                <a:ea typeface="+mj-ea"/>
              </a:rPr>
              <a:t>：磷肥</a:t>
            </a:r>
            <a:r>
              <a:rPr lang="zh-CN" altLang="en-US" dirty="0" smtClean="0"/>
              <a:t>折纯量净出口</a:t>
            </a:r>
            <a:r>
              <a:rPr lang="en-US" altLang="zh-CN" dirty="0" smtClean="0"/>
              <a:t>550</a:t>
            </a:r>
            <a:r>
              <a:rPr lang="zh-CN" altLang="en-US" dirty="0" smtClean="0"/>
              <a:t>万吨，同比增加</a:t>
            </a:r>
            <a:r>
              <a:rPr lang="en-US" altLang="zh-CN" dirty="0" smtClean="0"/>
              <a:t>46.4%</a:t>
            </a:r>
            <a:endParaRPr lang="zh-CN" altLang="en-US" dirty="0" smtClean="0"/>
          </a:p>
          <a:p>
            <a:pPr indent="355600">
              <a:lnSpc>
                <a:spcPct val="150000"/>
              </a:lnSpc>
              <a:defRPr/>
            </a:pPr>
            <a:r>
              <a:rPr lang="zh-CN" altLang="en-US" dirty="0" smtClean="0">
                <a:latin typeface="+mj-ea"/>
                <a:ea typeface="+mj-ea"/>
              </a:rPr>
              <a:t>其中           出口磷酸二铵</a:t>
            </a:r>
            <a:r>
              <a:rPr lang="en-US" altLang="zh-CN" dirty="0" smtClean="0">
                <a:latin typeface="+mj-ea"/>
                <a:ea typeface="+mj-ea"/>
              </a:rPr>
              <a:t>802</a:t>
            </a:r>
            <a:r>
              <a:rPr lang="zh-CN" altLang="en-US" dirty="0" smtClean="0">
                <a:latin typeface="+mj-ea"/>
                <a:ea typeface="+mj-ea"/>
              </a:rPr>
              <a:t>万吨实物量，同比增加</a:t>
            </a:r>
            <a:r>
              <a:rPr lang="en-US" altLang="zh-CN" dirty="0" smtClean="0">
                <a:latin typeface="+mj-ea"/>
                <a:ea typeface="+mj-ea"/>
              </a:rPr>
              <a:t>64.3%</a:t>
            </a:r>
            <a:r>
              <a:rPr lang="zh-CN" altLang="en-US" dirty="0" smtClean="0">
                <a:latin typeface="+mj-ea"/>
                <a:ea typeface="+mj-ea"/>
              </a:rPr>
              <a:t>；</a:t>
            </a:r>
            <a:endParaRPr lang="en-US" altLang="zh-CN" dirty="0" smtClean="0">
              <a:latin typeface="+mj-ea"/>
              <a:ea typeface="+mj-ea"/>
            </a:endParaRPr>
          </a:p>
          <a:p>
            <a:pPr indent="355600">
              <a:lnSpc>
                <a:spcPct val="150000"/>
              </a:lnSpc>
              <a:defRPr/>
            </a:pPr>
            <a:r>
              <a:rPr lang="en-US" altLang="zh-CN" dirty="0" smtClean="0">
                <a:latin typeface="+mj-ea"/>
                <a:ea typeface="+mj-ea"/>
              </a:rPr>
              <a:t>               </a:t>
            </a:r>
            <a:r>
              <a:rPr lang="zh-CN" altLang="en-US" dirty="0" smtClean="0">
                <a:latin typeface="+mj-ea"/>
                <a:ea typeface="+mj-ea"/>
              </a:rPr>
              <a:t>出口磷酸一铵</a:t>
            </a:r>
            <a:r>
              <a:rPr lang="en-US" altLang="zh-CN" dirty="0" smtClean="0">
                <a:latin typeface="+mj-ea"/>
                <a:ea typeface="+mj-ea"/>
              </a:rPr>
              <a:t>274</a:t>
            </a:r>
            <a:r>
              <a:rPr lang="zh-CN" altLang="en-US" dirty="0" smtClean="0">
                <a:latin typeface="+mj-ea"/>
                <a:ea typeface="+mj-ea"/>
              </a:rPr>
              <a:t>万吨实物量，同比增加</a:t>
            </a:r>
            <a:r>
              <a:rPr lang="en-US" altLang="zh-CN" dirty="0" smtClean="0">
                <a:latin typeface="+mj-ea"/>
                <a:ea typeface="+mj-ea"/>
              </a:rPr>
              <a:t>17.9%</a:t>
            </a:r>
            <a:r>
              <a:rPr lang="zh-CN" altLang="en-US" dirty="0" smtClean="0">
                <a:latin typeface="+mj-ea"/>
                <a:ea typeface="+mj-ea"/>
              </a:rPr>
              <a:t>；</a:t>
            </a:r>
            <a:endParaRPr lang="en-US" altLang="zh-CN" dirty="0" smtClean="0">
              <a:latin typeface="+mj-ea"/>
              <a:ea typeface="+mj-ea"/>
            </a:endParaRPr>
          </a:p>
          <a:p>
            <a:pPr indent="355600">
              <a:lnSpc>
                <a:spcPct val="150000"/>
              </a:lnSpc>
              <a:defRPr/>
            </a:pPr>
            <a:endParaRPr lang="en-US" altLang="zh-CN" dirty="0" smtClean="0">
              <a:latin typeface="+mj-ea"/>
              <a:ea typeface="+mj-ea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1265909" y="2726719"/>
          <a:ext cx="834390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2201333" y="6008469"/>
            <a:ext cx="7236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99"/>
                </a:solidFill>
              </a:rPr>
              <a:t>2015</a:t>
            </a:r>
            <a:r>
              <a:rPr lang="zh-CN" altLang="en-US" dirty="0" smtClean="0">
                <a:solidFill>
                  <a:srgbClr val="000099"/>
                </a:solidFill>
              </a:rPr>
              <a:t>年全国磷复肥总产量（折纯量）</a:t>
            </a:r>
            <a:r>
              <a:rPr lang="en-US" altLang="zh-CN" dirty="0" smtClean="0">
                <a:solidFill>
                  <a:srgbClr val="000099"/>
                </a:solidFill>
              </a:rPr>
              <a:t>1800</a:t>
            </a:r>
            <a:r>
              <a:rPr lang="zh-CN" altLang="en-US" dirty="0" smtClean="0">
                <a:solidFill>
                  <a:srgbClr val="000099"/>
                </a:solidFill>
              </a:rPr>
              <a:t>万吨，同比增长</a:t>
            </a:r>
            <a:r>
              <a:rPr lang="en-US" altLang="zh-CN" dirty="0" smtClean="0">
                <a:solidFill>
                  <a:srgbClr val="000099"/>
                </a:solidFill>
              </a:rPr>
              <a:t>6.2</a:t>
            </a:r>
            <a:r>
              <a:rPr lang="en-US" altLang="zh-CN" dirty="0" smtClean="0">
                <a:solidFill>
                  <a:srgbClr val="000099"/>
                </a:solidFill>
              </a:rPr>
              <a:t>%</a:t>
            </a:r>
            <a:r>
              <a:rPr lang="zh-CN" altLang="en-US" dirty="0" smtClean="0">
                <a:solidFill>
                  <a:srgbClr val="000099"/>
                </a:solidFill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大部分工业耗酸行业产能过剩，或减产或产品结构调整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0776" y="2186869"/>
            <a:ext cx="10529711" cy="1312686"/>
          </a:xfrm>
        </p:spPr>
        <p:txBody>
          <a:bodyPr/>
          <a:lstStyle/>
          <a:p>
            <a:r>
              <a:rPr lang="en-US" altLang="zh-CN" dirty="0" smtClean="0"/>
              <a:t>2015</a:t>
            </a:r>
            <a:r>
              <a:rPr lang="zh-CN" altLang="en-US" dirty="0" smtClean="0"/>
              <a:t>年全国钛白</a:t>
            </a:r>
            <a:r>
              <a:rPr lang="zh-CN" altLang="en-US" dirty="0" smtClean="0"/>
              <a:t>粉生产总量为</a:t>
            </a:r>
            <a:r>
              <a:rPr lang="en-US" altLang="zh-CN" dirty="0" smtClean="0"/>
              <a:t>232.3</a:t>
            </a:r>
            <a:r>
              <a:rPr lang="zh-CN" altLang="en-US" dirty="0" smtClean="0"/>
              <a:t>万吨，相比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年下降</a:t>
            </a:r>
            <a:r>
              <a:rPr lang="en-US" altLang="zh-CN" dirty="0" smtClean="0"/>
              <a:t>11.2</a:t>
            </a:r>
            <a:r>
              <a:rPr lang="zh-CN" altLang="en-US" dirty="0" smtClean="0"/>
              <a:t>万吨</a:t>
            </a:r>
            <a:r>
              <a:rPr lang="zh-CN" altLang="en-US" dirty="0" smtClean="0"/>
              <a:t>，降幅</a:t>
            </a:r>
            <a:r>
              <a:rPr lang="zh-CN" altLang="en-US" dirty="0" smtClean="0"/>
              <a:t>为</a:t>
            </a:r>
            <a:r>
              <a:rPr lang="en-US" altLang="zh-CN" dirty="0" smtClean="0"/>
              <a:t>4.6%</a:t>
            </a:r>
            <a:r>
              <a:rPr lang="zh-CN" altLang="en-US" dirty="0" smtClean="0"/>
              <a:t>。这是自</a:t>
            </a:r>
            <a:r>
              <a:rPr lang="en-US" altLang="zh-CN" dirty="0" smtClean="0"/>
              <a:t>1998</a:t>
            </a:r>
            <a:r>
              <a:rPr lang="zh-CN" altLang="en-US" dirty="0" smtClean="0"/>
              <a:t>年以后至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年的</a:t>
            </a:r>
            <a:r>
              <a:rPr lang="en-US" altLang="zh-CN" dirty="0" smtClean="0"/>
              <a:t>17</a:t>
            </a:r>
            <a:r>
              <a:rPr lang="zh-CN" altLang="en-US" dirty="0" smtClean="0"/>
              <a:t>年间首次出现的全行业总产量下降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82819" y="1410148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钛白粉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44908" y="3571970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饲钙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990598" y="4359980"/>
            <a:ext cx="10625669" cy="16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年全国</a:t>
            </a:r>
            <a:r>
              <a:rPr lang="zh-CN" altLang="en-US" sz="2800" dirty="0" smtClean="0">
                <a:latin typeface="+mn-lt"/>
                <a:ea typeface="+mn-ea"/>
              </a:rPr>
              <a:t>饲钙总产量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293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万吨，其中磷酸氢钙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220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万吨，磷酸二氢钙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万吨，磷酸一二钙（即磷酸氢钙三型）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万吨。与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年相比</a:t>
            </a:r>
            <a:r>
              <a:rPr lang="zh-CN" altLang="en-US" sz="2800" dirty="0" smtClean="0"/>
              <a:t>磷酸氢</a:t>
            </a:r>
            <a:r>
              <a:rPr lang="zh-CN" altLang="en-US" sz="2800" dirty="0" smtClean="0"/>
              <a:t>钙产量下降，磷酸二氢钙和磷酸一二钙产量有所增长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，总产量基本持平。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62420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222186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2F5597"/>
                </a:solidFill>
              </a:rPr>
              <a:t>二、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全球硫磺、硫酸产业的现状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8138" cy="8255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2F5597"/>
                </a:solidFill>
              </a:rPr>
              <a:t>二、</a:t>
            </a:r>
            <a:r>
              <a:rPr lang="zh-CN" altLang="en-US" dirty="0" smtClean="0">
                <a:solidFill>
                  <a:srgbClr val="2F5597"/>
                </a:solidFill>
              </a:rPr>
              <a:t>全球硫磺、硫酸产业的现状</a:t>
            </a:r>
            <a:br>
              <a:rPr lang="zh-CN" altLang="en-US" dirty="0" smtClean="0">
                <a:solidFill>
                  <a:srgbClr val="2F5597"/>
                </a:solidFill>
              </a:rPr>
            </a:br>
            <a:endParaRPr lang="zh-CN" altLang="en-US" dirty="0" smtClean="0">
              <a:solidFill>
                <a:srgbClr val="2F5597"/>
              </a:solidFill>
            </a:endParaRPr>
          </a:p>
        </p:txBody>
      </p:sp>
      <p:sp>
        <p:nvSpPr>
          <p:cNvPr id="36871" name="Rectangle 3"/>
          <p:cNvSpPr>
            <a:spLocks noGrp="1"/>
          </p:cNvSpPr>
          <p:nvPr>
            <p:ph type="body" idx="1"/>
          </p:nvPr>
        </p:nvSpPr>
        <p:spPr>
          <a:xfrm>
            <a:off x="752475" y="1065213"/>
            <a:ext cx="10515600" cy="4351337"/>
          </a:xfrm>
        </p:spPr>
        <p:txBody>
          <a:bodyPr/>
          <a:lstStyle/>
          <a:p>
            <a:r>
              <a:rPr lang="zh-CN" altLang="en-US" sz="2400" dirty="0" smtClean="0"/>
              <a:t>据</a:t>
            </a:r>
            <a:r>
              <a:rPr lang="en-US" altLang="zh-CN" sz="2400" dirty="0" smtClean="0"/>
              <a:t>IFA</a:t>
            </a:r>
            <a:r>
              <a:rPr lang="zh-CN" altLang="en-US" sz="2400" dirty="0" smtClean="0"/>
              <a:t>预计，</a:t>
            </a:r>
            <a:r>
              <a:rPr lang="en-US" altLang="zh-CN" sz="2400" dirty="0" smtClean="0"/>
              <a:t>2015</a:t>
            </a:r>
            <a:r>
              <a:rPr lang="zh-CN" altLang="en-US" sz="2400" dirty="0" smtClean="0"/>
              <a:t>年全球硫磺产量</a:t>
            </a:r>
            <a:r>
              <a:rPr lang="en-US" altLang="zh-CN" sz="2400" dirty="0" smtClean="0"/>
              <a:t>5970</a:t>
            </a:r>
            <a:r>
              <a:rPr lang="zh-CN" altLang="en-US" sz="2400" dirty="0" smtClean="0"/>
              <a:t>万吨，同比增长</a:t>
            </a:r>
            <a:r>
              <a:rPr lang="en-US" altLang="zh-CN" sz="2400" dirty="0" smtClean="0"/>
              <a:t>2.4%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预计到</a:t>
            </a:r>
            <a:r>
              <a:rPr lang="en-US" altLang="zh-CN" sz="2400" dirty="0" smtClean="0"/>
              <a:t>2019</a:t>
            </a:r>
            <a:r>
              <a:rPr lang="zh-CN" altLang="en-US" sz="2400" dirty="0" smtClean="0"/>
              <a:t>年，全球硫磺产量将达到</a:t>
            </a:r>
            <a:r>
              <a:rPr lang="en-US" altLang="zh-CN" sz="2400" dirty="0" smtClean="0"/>
              <a:t>7080</a:t>
            </a:r>
            <a:r>
              <a:rPr lang="zh-CN" altLang="en-US" sz="2400" dirty="0" smtClean="0"/>
              <a:t>万吨，比</a:t>
            </a:r>
            <a:r>
              <a:rPr lang="en-US" altLang="zh-CN" sz="2400" dirty="0" smtClean="0"/>
              <a:t>2015</a:t>
            </a:r>
            <a:r>
              <a:rPr lang="zh-CN" altLang="en-US" sz="2400" dirty="0" smtClean="0"/>
              <a:t>年产量增长</a:t>
            </a:r>
            <a:r>
              <a:rPr lang="en-US" altLang="zh-CN" sz="2400" dirty="0" smtClean="0"/>
              <a:t>18.6%</a:t>
            </a:r>
            <a:r>
              <a:rPr lang="zh-CN" altLang="en-US" sz="2400" dirty="0" smtClean="0"/>
              <a:t>。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1144621" y="2251953"/>
          <a:ext cx="8952689" cy="412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557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硫磺来源</a:t>
            </a:r>
            <a:endParaRPr lang="zh-CN" altLang="en-US" dirty="0"/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486382" y="914399"/>
          <a:ext cx="11355422" cy="565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国际硫磺贸易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838199" y="1962150"/>
            <a:ext cx="10854447" cy="421481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</a:rPr>
              <a:t>2014</a:t>
            </a:r>
            <a:r>
              <a:rPr lang="zh-CN" altLang="en-US" sz="3200" dirty="0" smtClean="0">
                <a:solidFill>
                  <a:schemeClr val="accent6"/>
                </a:solidFill>
              </a:rPr>
              <a:t>年全球硫磺产量</a:t>
            </a:r>
            <a:r>
              <a:rPr lang="en-US" altLang="zh-CN" sz="3200" dirty="0" smtClean="0">
                <a:solidFill>
                  <a:schemeClr val="accent6"/>
                </a:solidFill>
              </a:rPr>
              <a:t>5560</a:t>
            </a:r>
            <a:r>
              <a:rPr lang="zh-CN" altLang="en-US" sz="3200" dirty="0" smtClean="0">
                <a:solidFill>
                  <a:schemeClr val="accent6"/>
                </a:solidFill>
              </a:rPr>
              <a:t>万吨。其中，全球贸易量</a:t>
            </a:r>
            <a:r>
              <a:rPr lang="en-US" altLang="zh-CN" sz="3200" dirty="0" smtClean="0">
                <a:solidFill>
                  <a:schemeClr val="accent6"/>
                </a:solidFill>
              </a:rPr>
              <a:t>3100</a:t>
            </a:r>
            <a:r>
              <a:rPr lang="zh-CN" altLang="en-US" sz="3200" dirty="0" smtClean="0">
                <a:solidFill>
                  <a:schemeClr val="accent6"/>
                </a:solidFill>
              </a:rPr>
              <a:t>万吨，占总量的</a:t>
            </a:r>
            <a:r>
              <a:rPr lang="en-US" altLang="zh-CN" sz="3200" dirty="0" smtClean="0">
                <a:solidFill>
                  <a:schemeClr val="accent6"/>
                </a:solidFill>
              </a:rPr>
              <a:t>56%</a:t>
            </a:r>
            <a:r>
              <a:rPr lang="zh-CN" altLang="en-US" sz="3200" dirty="0" smtClean="0">
                <a:solidFill>
                  <a:schemeClr val="accent6"/>
                </a:solidFill>
              </a:rPr>
              <a:t>，本国消费量占</a:t>
            </a:r>
            <a:r>
              <a:rPr lang="en-US" altLang="zh-CN" sz="3200" dirty="0" smtClean="0">
                <a:solidFill>
                  <a:schemeClr val="accent6"/>
                </a:solidFill>
              </a:rPr>
              <a:t>44%</a:t>
            </a:r>
            <a:r>
              <a:rPr lang="zh-CN" altLang="en-US" sz="3200" dirty="0" smtClean="0">
                <a:solidFill>
                  <a:schemeClr val="accent6"/>
                </a:solidFill>
              </a:rPr>
              <a:t>。</a:t>
            </a:r>
            <a:endParaRPr lang="en-US" sz="3200" dirty="0" smtClean="0">
              <a:solidFill>
                <a:schemeClr val="accent6"/>
              </a:solidFill>
            </a:endParaRPr>
          </a:p>
          <a:p>
            <a:r>
              <a:rPr lang="en-US" altLang="zh-CN" sz="3200" dirty="0" smtClean="0">
                <a:solidFill>
                  <a:schemeClr val="accent6"/>
                </a:solidFill>
              </a:rPr>
              <a:t>2014</a:t>
            </a:r>
            <a:r>
              <a:rPr lang="zh-CN" altLang="en-US" sz="3200" dirty="0" smtClean="0">
                <a:solidFill>
                  <a:schemeClr val="accent6"/>
                </a:solidFill>
              </a:rPr>
              <a:t>年全球硫磺贸易量</a:t>
            </a:r>
            <a:r>
              <a:rPr lang="en-US" altLang="zh-CN" sz="3200" dirty="0" smtClean="0">
                <a:solidFill>
                  <a:schemeClr val="accent6"/>
                </a:solidFill>
              </a:rPr>
              <a:t>3100</a:t>
            </a:r>
            <a:r>
              <a:rPr lang="zh-CN" altLang="en-US" sz="3200" dirty="0" smtClean="0">
                <a:solidFill>
                  <a:schemeClr val="accent6"/>
                </a:solidFill>
              </a:rPr>
              <a:t>万吨，中国进口硫磺</a:t>
            </a:r>
            <a:r>
              <a:rPr lang="en-US" altLang="zh-CN" sz="3200" dirty="0" smtClean="0">
                <a:solidFill>
                  <a:schemeClr val="accent6"/>
                </a:solidFill>
              </a:rPr>
              <a:t>1023</a:t>
            </a:r>
            <a:r>
              <a:rPr lang="zh-CN" altLang="en-US" sz="3200" dirty="0" smtClean="0">
                <a:solidFill>
                  <a:schemeClr val="accent6"/>
                </a:solidFill>
              </a:rPr>
              <a:t>万吨，占</a:t>
            </a:r>
            <a:r>
              <a:rPr lang="en-US" altLang="zh-CN" sz="3200" dirty="0" smtClean="0">
                <a:solidFill>
                  <a:schemeClr val="accent6"/>
                </a:solidFill>
              </a:rPr>
              <a:t>33 %</a:t>
            </a:r>
            <a:r>
              <a:rPr lang="zh-CN" altLang="en-US" sz="3200" dirty="0" smtClean="0">
                <a:solidFill>
                  <a:schemeClr val="accent6"/>
                </a:solidFill>
              </a:rPr>
              <a:t>。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2015</a:t>
            </a:r>
            <a:r>
              <a:rPr lang="zh-CN" altLang="en-US" sz="3200" dirty="0" smtClean="0">
                <a:solidFill>
                  <a:schemeClr val="accent6"/>
                </a:solidFill>
              </a:rPr>
              <a:t>年累计进口硫磺</a:t>
            </a:r>
            <a:r>
              <a:rPr lang="en-US" sz="3200" dirty="0" smtClean="0">
                <a:solidFill>
                  <a:schemeClr val="accent6"/>
                </a:solidFill>
              </a:rPr>
              <a:t>1193.1</a:t>
            </a:r>
            <a:r>
              <a:rPr lang="zh-CN" altLang="en-US" sz="3200" dirty="0" smtClean="0">
                <a:solidFill>
                  <a:schemeClr val="accent6"/>
                </a:solidFill>
              </a:rPr>
              <a:t>万吨，同比上升</a:t>
            </a:r>
            <a:r>
              <a:rPr lang="en-US" sz="3200" dirty="0" smtClean="0">
                <a:solidFill>
                  <a:schemeClr val="accent6"/>
                </a:solidFill>
              </a:rPr>
              <a:t>16.5% </a:t>
            </a:r>
            <a:r>
              <a:rPr lang="zh-CN" altLang="en-US" sz="3200" dirty="0" smtClean="0">
                <a:solidFill>
                  <a:schemeClr val="accent6"/>
                </a:solidFill>
              </a:rPr>
              <a:t>。</a:t>
            </a:r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 smtClean="0"/>
              <a:t>国际硫酸产量</a:t>
            </a:r>
          </a:p>
        </p:txBody>
      </p:sp>
      <p:sp>
        <p:nvSpPr>
          <p:cNvPr id="38919" name="Rectangle 3"/>
          <p:cNvSpPr>
            <a:spLocks noGrp="1"/>
          </p:cNvSpPr>
          <p:nvPr>
            <p:ph type="body" idx="1"/>
          </p:nvPr>
        </p:nvSpPr>
        <p:spPr>
          <a:xfrm>
            <a:off x="695325" y="1079500"/>
            <a:ext cx="10929938" cy="4922838"/>
          </a:xfrm>
        </p:spPr>
        <p:txBody>
          <a:bodyPr/>
          <a:lstStyle/>
          <a:p>
            <a:r>
              <a:rPr lang="zh-CN" altLang="en-US" sz="2400" dirty="0" smtClean="0"/>
              <a:t>据</a:t>
            </a:r>
            <a:r>
              <a:rPr lang="en-US" altLang="zh-CN" sz="2400" dirty="0" smtClean="0"/>
              <a:t>IFA</a:t>
            </a:r>
            <a:r>
              <a:rPr lang="zh-CN" altLang="en-US" sz="2400" dirty="0" smtClean="0"/>
              <a:t>预计，</a:t>
            </a:r>
            <a:r>
              <a:rPr lang="en-US" altLang="zh-CN" sz="2400" dirty="0" smtClean="0"/>
              <a:t>2015</a:t>
            </a:r>
            <a:r>
              <a:rPr lang="zh-CN" altLang="en-US" sz="2400" dirty="0" smtClean="0"/>
              <a:t>年全球硫酸产量</a:t>
            </a:r>
            <a:r>
              <a:rPr lang="en-US" altLang="zh-CN" sz="2400" dirty="0" smtClean="0"/>
              <a:t>2.55</a:t>
            </a:r>
            <a:r>
              <a:rPr lang="zh-CN" altLang="en-US" sz="2400" dirty="0" smtClean="0"/>
              <a:t>亿吨，同比增长</a:t>
            </a:r>
            <a:r>
              <a:rPr lang="en-US" altLang="zh-CN" sz="2400" dirty="0" smtClean="0"/>
              <a:t>4.1%</a:t>
            </a:r>
            <a:r>
              <a:rPr lang="zh-CN" altLang="en-US" sz="2400" dirty="0" smtClean="0"/>
              <a:t>。</a:t>
            </a:r>
          </a:p>
          <a:p>
            <a:r>
              <a:rPr lang="zh-CN" altLang="en-US" sz="2400" dirty="0" smtClean="0"/>
              <a:t>其中，中国硫酸产量初步统计</a:t>
            </a:r>
            <a:r>
              <a:rPr lang="en-US" altLang="zh-CN" sz="2400" dirty="0" smtClean="0"/>
              <a:t>9640</a:t>
            </a:r>
            <a:r>
              <a:rPr lang="zh-CN" altLang="en-US" sz="2400" dirty="0" smtClean="0"/>
              <a:t>万吨，占</a:t>
            </a:r>
            <a:r>
              <a:rPr lang="en-US" altLang="zh-CN" sz="2400" dirty="0" smtClean="0"/>
              <a:t>37.8%</a:t>
            </a:r>
            <a:r>
              <a:rPr lang="zh-CN" altLang="en-US" sz="2400" dirty="0" smtClean="0"/>
              <a:t>。</a:t>
            </a:r>
          </a:p>
          <a:p>
            <a:endParaRPr lang="zh-CN" altLang="en-US" dirty="0" smtClean="0"/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1546578" y="2077155"/>
          <a:ext cx="8150577" cy="454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主题 </a:t>
            </a: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r>
              <a:rPr lang="zh-CN" altLang="en-US" sz="3200" dirty="0" smtClean="0">
                <a:solidFill>
                  <a:srgbClr val="2F5597"/>
                </a:solidFill>
              </a:rPr>
              <a:t> </a:t>
            </a:r>
            <a:r>
              <a:rPr lang="en-US" altLang="zh-CN" sz="3200" dirty="0" smtClean="0">
                <a:solidFill>
                  <a:srgbClr val="2F5597"/>
                </a:solidFill>
              </a:rPr>
              <a:t>2015</a:t>
            </a:r>
            <a:r>
              <a:rPr lang="zh-CN" altLang="en-US" sz="3200" dirty="0" smtClean="0">
                <a:solidFill>
                  <a:srgbClr val="2F5597"/>
                </a:solidFill>
              </a:rPr>
              <a:t>年我国</a:t>
            </a:r>
            <a:r>
              <a:rPr lang="zh-CN" altLang="zh-CN" sz="3200" dirty="0" smtClean="0">
                <a:solidFill>
                  <a:srgbClr val="2F5597"/>
                </a:solidFill>
              </a:rPr>
              <a:t>硫酸</a:t>
            </a:r>
            <a:r>
              <a:rPr lang="zh-CN" altLang="en-US" sz="3200" dirty="0" smtClean="0">
                <a:solidFill>
                  <a:srgbClr val="2F5597"/>
                </a:solidFill>
              </a:rPr>
              <a:t>行业运行</a:t>
            </a:r>
            <a:r>
              <a:rPr lang="zh-CN" altLang="en-US" sz="3200" dirty="0" smtClean="0">
                <a:solidFill>
                  <a:srgbClr val="2F5597"/>
                </a:solidFill>
              </a:rPr>
              <a:t>情况</a:t>
            </a:r>
            <a:endParaRPr lang="zh-CN" altLang="en-US" sz="3200" dirty="0" smtClean="0">
              <a:solidFill>
                <a:srgbClr val="2F5597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r>
              <a:rPr lang="zh-CN" altLang="en-US" sz="3200" dirty="0" smtClean="0">
                <a:solidFill>
                  <a:srgbClr val="2F5597"/>
                </a:solidFill>
              </a:rPr>
              <a:t> 全球硫磺、硫酸产业的现状</a:t>
            </a:r>
          </a:p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r>
              <a:rPr lang="zh-CN" altLang="en-US" sz="3200" dirty="0" smtClean="0">
                <a:solidFill>
                  <a:srgbClr val="2F5597"/>
                </a:solidFill>
              </a:rPr>
              <a:t> 我国硫资源的保障</a:t>
            </a:r>
            <a:endParaRPr lang="en-US" altLang="zh-CN" sz="3200" dirty="0" smtClean="0">
              <a:solidFill>
                <a:srgbClr val="2F5597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r>
              <a:rPr lang="en-US" altLang="zh-CN" sz="3200" dirty="0" smtClean="0">
                <a:solidFill>
                  <a:srgbClr val="2F5597"/>
                </a:solidFill>
              </a:rPr>
              <a:t> 2016</a:t>
            </a:r>
            <a:r>
              <a:rPr lang="zh-CN" altLang="zh-CN" sz="3200" dirty="0" smtClean="0">
                <a:solidFill>
                  <a:srgbClr val="2F5597"/>
                </a:solidFill>
              </a:rPr>
              <a:t>年硫酸</a:t>
            </a:r>
            <a:r>
              <a:rPr lang="zh-CN" altLang="en-US" sz="3200" dirty="0" smtClean="0">
                <a:solidFill>
                  <a:srgbClr val="2F5597"/>
                </a:solidFill>
              </a:rPr>
              <a:t>行业</a:t>
            </a:r>
            <a:r>
              <a:rPr lang="zh-CN" altLang="zh-CN" sz="3200" dirty="0" smtClean="0">
                <a:solidFill>
                  <a:srgbClr val="2F5597"/>
                </a:solidFill>
              </a:rPr>
              <a:t>的展望</a:t>
            </a:r>
            <a:endParaRPr lang="en-US" altLang="zh-CN" sz="3200" dirty="0" smtClean="0">
              <a:solidFill>
                <a:srgbClr val="2F5597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endParaRPr lang="zh-CN" altLang="zh-CN" sz="3200" dirty="0" smtClean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/>
          </p:cNvSpPr>
          <p:nvPr>
            <p:ph type="title"/>
          </p:nvPr>
        </p:nvSpPr>
        <p:spPr>
          <a:xfrm>
            <a:off x="375356" y="1619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世界硫酸产量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826911" y="2220736"/>
          <a:ext cx="10112022" cy="429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7600" y="1365956"/>
            <a:ext cx="819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IFA</a:t>
            </a:r>
            <a:r>
              <a:rPr lang="zh-CN" altLang="en-US" dirty="0" smtClean="0"/>
              <a:t>预计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年硫酸产量</a:t>
            </a:r>
            <a:r>
              <a:rPr lang="en-US" altLang="zh-CN" dirty="0" smtClean="0"/>
              <a:t>2.82</a:t>
            </a:r>
            <a:r>
              <a:rPr lang="zh-CN" altLang="en-US" dirty="0" smtClean="0"/>
              <a:t>亿吨，比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年产量增长</a:t>
            </a:r>
            <a:r>
              <a:rPr lang="en-US" altLang="zh-CN" dirty="0" smtClean="0"/>
              <a:t>10.6%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年化肥用酸量</a:t>
            </a:r>
            <a:r>
              <a:rPr lang="en-US" altLang="zh-CN" dirty="0" smtClean="0"/>
              <a:t>1.28</a:t>
            </a:r>
            <a:r>
              <a:rPr lang="zh-CN" altLang="en-US" dirty="0" smtClean="0"/>
              <a:t>亿吨，到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年达到</a:t>
            </a:r>
            <a:r>
              <a:rPr lang="en-US" altLang="zh-CN" dirty="0" smtClean="0"/>
              <a:t>1.39</a:t>
            </a:r>
            <a:r>
              <a:rPr lang="zh-CN" altLang="en-US" dirty="0" smtClean="0"/>
              <a:t>亿吨，增长</a:t>
            </a:r>
            <a:r>
              <a:rPr lang="en-US" altLang="zh-CN" dirty="0" smtClean="0"/>
              <a:t>1100</a:t>
            </a:r>
            <a:r>
              <a:rPr lang="zh-CN" altLang="en-US" dirty="0" smtClean="0"/>
              <a:t>万吨。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62420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222186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2F5597"/>
                </a:solidFill>
              </a:rPr>
              <a:t>三、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我国硫资源的保障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803275" y="239713"/>
            <a:ext cx="10515600" cy="1325562"/>
          </a:xfrm>
        </p:spPr>
        <p:txBody>
          <a:bodyPr/>
          <a:lstStyle/>
          <a:p>
            <a:r>
              <a:rPr lang="zh-CN" altLang="en-US" dirty="0" smtClean="0"/>
              <a:t>三、</a:t>
            </a:r>
            <a:r>
              <a:rPr lang="zh-CN" altLang="en-US" dirty="0" smtClean="0"/>
              <a:t>我国硫资源的保障</a:t>
            </a: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982133" y="1276350"/>
            <a:ext cx="81505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0070C0"/>
                </a:solidFill>
              </a:rPr>
              <a:t>我国利用硫资源</a:t>
            </a:r>
            <a:r>
              <a:rPr lang="zh-CN" altLang="en-US" sz="2000" dirty="0" smtClean="0">
                <a:solidFill>
                  <a:srgbClr val="0070C0"/>
                </a:solidFill>
              </a:rPr>
              <a:t>呈现</a:t>
            </a:r>
            <a:r>
              <a:rPr lang="zh-CN" altLang="zh-CN" sz="2000" dirty="0" smtClean="0">
                <a:solidFill>
                  <a:srgbClr val="0070C0"/>
                </a:solidFill>
              </a:rPr>
              <a:t>石油天然气</a:t>
            </a:r>
            <a:r>
              <a:rPr lang="zh-CN" altLang="en-US" sz="2000" dirty="0" smtClean="0">
                <a:solidFill>
                  <a:srgbClr val="0070C0"/>
                </a:solidFill>
              </a:rPr>
              <a:t>回收硫磺</a:t>
            </a:r>
            <a:r>
              <a:rPr lang="zh-CN" altLang="zh-CN" sz="2000" dirty="0" smtClean="0">
                <a:solidFill>
                  <a:srgbClr val="0070C0"/>
                </a:solidFill>
              </a:rPr>
              <a:t>、有色金属</a:t>
            </a:r>
            <a:r>
              <a:rPr lang="zh-CN" altLang="en-US" sz="2000" dirty="0" smtClean="0">
                <a:solidFill>
                  <a:srgbClr val="0070C0"/>
                </a:solidFill>
              </a:rPr>
              <a:t>伴生硫</a:t>
            </a:r>
            <a:r>
              <a:rPr lang="zh-CN" altLang="zh-CN" sz="2000" dirty="0" smtClean="0">
                <a:solidFill>
                  <a:srgbClr val="0070C0"/>
                </a:solidFill>
              </a:rPr>
              <a:t>及硫铁矿“三分天下”</a:t>
            </a:r>
            <a:r>
              <a:rPr lang="zh-CN" altLang="zh-CN" sz="2000" dirty="0">
                <a:solidFill>
                  <a:srgbClr val="0070C0"/>
                </a:solidFill>
              </a:rPr>
              <a:t>的格局</a:t>
            </a:r>
            <a:r>
              <a:rPr lang="zh-CN" altLang="en-US" sz="2000" dirty="0" smtClean="0">
                <a:solidFill>
                  <a:srgbClr val="0070C0"/>
                </a:solidFill>
              </a:rPr>
              <a:t>。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zh-CN" sz="2000" dirty="0" smtClean="0">
                <a:solidFill>
                  <a:srgbClr val="0070C0"/>
                </a:solidFill>
              </a:rPr>
              <a:t>2014</a:t>
            </a:r>
            <a:r>
              <a:rPr lang="zh-CN" altLang="en-US" sz="2000" dirty="0" smtClean="0">
                <a:solidFill>
                  <a:srgbClr val="0070C0"/>
                </a:solidFill>
              </a:rPr>
              <a:t>年硫磺占</a:t>
            </a:r>
            <a:r>
              <a:rPr lang="en-US" altLang="zh-CN" sz="2000" dirty="0" smtClean="0">
                <a:solidFill>
                  <a:srgbClr val="0070C0"/>
                </a:solidFill>
              </a:rPr>
              <a:t>51%</a:t>
            </a:r>
            <a:r>
              <a:rPr lang="zh-CN" altLang="en-US" sz="2000" dirty="0" smtClean="0">
                <a:solidFill>
                  <a:srgbClr val="0070C0"/>
                </a:solidFill>
              </a:rPr>
              <a:t>，有色金属伴生硫占</a:t>
            </a:r>
            <a:r>
              <a:rPr lang="en-US" altLang="zh-CN" sz="2000" dirty="0" smtClean="0">
                <a:solidFill>
                  <a:srgbClr val="0070C0"/>
                </a:solidFill>
              </a:rPr>
              <a:t>25%</a:t>
            </a:r>
            <a:r>
              <a:rPr lang="zh-CN" altLang="en-US" sz="2000" dirty="0" smtClean="0">
                <a:solidFill>
                  <a:srgbClr val="0070C0"/>
                </a:solidFill>
              </a:rPr>
              <a:t>，硫铁矿占</a:t>
            </a:r>
            <a:r>
              <a:rPr lang="en-US" altLang="zh-CN" sz="2000" dirty="0" smtClean="0">
                <a:solidFill>
                  <a:srgbClr val="0070C0"/>
                </a:solidFill>
              </a:rPr>
              <a:t>23%</a:t>
            </a:r>
            <a:r>
              <a:rPr lang="zh-CN" altLang="en-US" sz="2000" dirty="0" smtClean="0">
                <a:solidFill>
                  <a:srgbClr val="0070C0"/>
                </a:solidFill>
              </a:rPr>
              <a:t>。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4" name="内容占位符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165" y="2450220"/>
            <a:ext cx="72009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2581276"/>
            <a:ext cx="1871663" cy="431800"/>
          </a:xfrm>
          <a:prstGeom prst="rect">
            <a:avLst/>
          </a:prstGeom>
          <a:solidFill>
            <a:srgbClr val="FFFFCC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B050"/>
                </a:solidFill>
              </a:rPr>
              <a:t>国产硫资源占</a:t>
            </a:r>
            <a:r>
              <a:rPr lang="en-US" altLang="zh-CN" sz="1400" b="1" dirty="0">
                <a:solidFill>
                  <a:srgbClr val="00B050"/>
                </a:solidFill>
              </a:rPr>
              <a:t>50.8%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711200" y="2192338"/>
            <a:ext cx="3902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世界</a:t>
            </a:r>
            <a:r>
              <a:rPr lang="zh-CN" altLang="en-US" sz="280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硫资源丰富，在可预见的未来全球硫资源供应不会短缺。</a:t>
            </a:r>
          </a:p>
        </p:txBody>
      </p:sp>
      <p:sp>
        <p:nvSpPr>
          <p:cNvPr id="61443" name="标题 2"/>
          <p:cNvSpPr txBox="1">
            <a:spLocks/>
          </p:cNvSpPr>
          <p:nvPr/>
        </p:nvSpPr>
        <p:spPr bwMode="auto">
          <a:xfrm>
            <a:off x="346075" y="328613"/>
            <a:ext cx="4645025" cy="9191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4400" dirty="0" smtClean="0">
                <a:ea typeface="华文新魏" pitchFamily="2" charset="-122"/>
              </a:rPr>
              <a:t>三、</a:t>
            </a:r>
            <a:r>
              <a:rPr lang="zh-CN" altLang="en-US" sz="4400" dirty="0">
                <a:ea typeface="华文新魏" pitchFamily="2" charset="-122"/>
              </a:rPr>
              <a:t>硫</a:t>
            </a:r>
            <a:r>
              <a:rPr lang="zh-CN" altLang="en-US" sz="4400" dirty="0" smtClean="0">
                <a:ea typeface="华文新魏" pitchFamily="2" charset="-122"/>
              </a:rPr>
              <a:t>资源保障</a:t>
            </a:r>
            <a:endParaRPr lang="zh-CN" altLang="en-US" sz="4400" dirty="0">
              <a:ea typeface="华文新魏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86450" y="454025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全球</a:t>
            </a:r>
          </a:p>
        </p:txBody>
      </p:sp>
      <p:graphicFrame>
        <p:nvGraphicFramePr>
          <p:cNvPr id="61445" name="图表 7"/>
          <p:cNvGraphicFramePr>
            <a:graphicFrameLocks/>
          </p:cNvGraphicFramePr>
          <p:nvPr/>
        </p:nvGraphicFramePr>
        <p:xfrm>
          <a:off x="4373563" y="1438275"/>
          <a:ext cx="3979862" cy="2673350"/>
        </p:xfrm>
        <a:graphic>
          <a:graphicData uri="http://schemas.openxmlformats.org/presentationml/2006/ole">
            <p:oleObj spid="_x0000_s83970" name="图表" r:id="rId4" imgW="3987130" imgH="2682472" progId="Excel.Sheet.8">
              <p:embed/>
            </p:oleObj>
          </a:graphicData>
        </a:graphic>
      </p:graphicFrame>
      <p:graphicFrame>
        <p:nvGraphicFramePr>
          <p:cNvPr id="61446" name="图表 8"/>
          <p:cNvGraphicFramePr>
            <a:graphicFrameLocks/>
          </p:cNvGraphicFramePr>
          <p:nvPr/>
        </p:nvGraphicFramePr>
        <p:xfrm>
          <a:off x="8448675" y="1481138"/>
          <a:ext cx="3454400" cy="2630487"/>
        </p:xfrm>
        <a:graphic>
          <a:graphicData uri="http://schemas.openxmlformats.org/presentationml/2006/ole">
            <p:oleObj spid="_x0000_s83971" name="图表" r:id="rId5" imgW="3462828" imgH="2639797" progId="Excel.Sheet.8">
              <p:embed/>
            </p:oleObj>
          </a:graphicData>
        </a:graphic>
      </p:graphicFrame>
      <p:graphicFrame>
        <p:nvGraphicFramePr>
          <p:cNvPr id="61447" name="图表 9"/>
          <p:cNvGraphicFramePr>
            <a:graphicFrameLocks/>
          </p:cNvGraphicFramePr>
          <p:nvPr/>
        </p:nvGraphicFramePr>
        <p:xfrm>
          <a:off x="576263" y="4164013"/>
          <a:ext cx="3868737" cy="2465387"/>
        </p:xfrm>
        <a:graphic>
          <a:graphicData uri="http://schemas.openxmlformats.org/presentationml/2006/ole">
            <p:oleObj spid="_x0000_s83972" name="图表" r:id="rId6" imgW="3877392" imgH="2469094" progId="Excel.Sheet.8">
              <p:embed/>
            </p:oleObj>
          </a:graphicData>
        </a:graphic>
      </p:graphicFrame>
      <p:graphicFrame>
        <p:nvGraphicFramePr>
          <p:cNvPr id="61448" name="图表 10"/>
          <p:cNvGraphicFramePr>
            <a:graphicFrameLocks/>
          </p:cNvGraphicFramePr>
          <p:nvPr/>
        </p:nvGraphicFramePr>
        <p:xfrm>
          <a:off x="4356100" y="4146550"/>
          <a:ext cx="4086225" cy="2462213"/>
        </p:xfrm>
        <a:graphic>
          <a:graphicData uri="http://schemas.openxmlformats.org/presentationml/2006/ole">
            <p:oleObj spid="_x0000_s83973" name="图表" r:id="rId7" imgW="4090771" imgH="2469094" progId="Excel.Sheet.8">
              <p:embed/>
            </p:oleObj>
          </a:graphicData>
        </a:graphic>
      </p:graphicFrame>
      <p:graphicFrame>
        <p:nvGraphicFramePr>
          <p:cNvPr id="61449" name="图表 11"/>
          <p:cNvGraphicFramePr>
            <a:graphicFrameLocks/>
          </p:cNvGraphicFramePr>
          <p:nvPr/>
        </p:nvGraphicFramePr>
        <p:xfrm>
          <a:off x="8509000" y="4094163"/>
          <a:ext cx="3336925" cy="2593975"/>
        </p:xfrm>
        <a:graphic>
          <a:graphicData uri="http://schemas.openxmlformats.org/presentationml/2006/ole">
            <p:oleObj spid="_x0000_s83974" name="图表" r:id="rId8" imgW="3346994" imgH="2603218" progId="Excel.Sheet.8">
              <p:embed/>
            </p:oleObj>
          </a:graphicData>
        </a:graphic>
      </p:graphicFrame>
      <p:cxnSp>
        <p:nvCxnSpPr>
          <p:cNvPr id="13" name="直接箭头连接符 12"/>
          <p:cNvCxnSpPr/>
          <p:nvPr/>
        </p:nvCxnSpPr>
        <p:spPr>
          <a:xfrm flipV="1">
            <a:off x="5314950" y="2122488"/>
            <a:ext cx="2468563" cy="76200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9074150" y="2122488"/>
            <a:ext cx="2290763" cy="496887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1352550" y="4676775"/>
            <a:ext cx="2617788" cy="46990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173663" y="4676775"/>
            <a:ext cx="2759075" cy="46990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9136063" y="4589463"/>
            <a:ext cx="2289175" cy="53975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3"/>
          <p:cNvSpPr>
            <a:spLocks noGrp="1"/>
          </p:cNvSpPr>
          <p:nvPr>
            <p:ph type="body" idx="1"/>
          </p:nvPr>
        </p:nvSpPr>
        <p:spPr>
          <a:xfrm>
            <a:off x="838200" y="1482725"/>
            <a:ext cx="10515600" cy="4694238"/>
          </a:xfrm>
        </p:spPr>
        <p:txBody>
          <a:bodyPr/>
          <a:lstStyle/>
          <a:p>
            <a:r>
              <a:rPr lang="en-US" altLang="zh-CN" sz="2400" dirty="0" smtClean="0"/>
              <a:t>2014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15</a:t>
            </a:r>
            <a:r>
              <a:rPr lang="zh-CN" altLang="en-US" sz="2400" dirty="0" smtClean="0"/>
              <a:t>年国内没有大型的硫磺回收新装置投产，国内硫磺产量增速进一步放缓。</a:t>
            </a:r>
          </a:p>
          <a:p>
            <a:r>
              <a:rPr lang="en-US" altLang="zh-CN" sz="2400" dirty="0" smtClean="0"/>
              <a:t>2014</a:t>
            </a:r>
            <a:r>
              <a:rPr lang="zh-CN" altLang="en-US" sz="2400" dirty="0" smtClean="0"/>
              <a:t>年我国回收硫磺产量</a:t>
            </a:r>
            <a:r>
              <a:rPr lang="en-US" altLang="zh-CN" sz="2400" dirty="0" smtClean="0"/>
              <a:t>590</a:t>
            </a:r>
            <a:r>
              <a:rPr lang="zh-CN" altLang="en-US" sz="2400" dirty="0" smtClean="0"/>
              <a:t>万吨。</a:t>
            </a:r>
          </a:p>
        </p:txBody>
      </p:sp>
      <p:sp>
        <p:nvSpPr>
          <p:cNvPr id="5" name="标题 2"/>
          <p:cNvSpPr txBox="1">
            <a:spLocks/>
          </p:cNvSpPr>
          <p:nvPr/>
        </p:nvSpPr>
        <p:spPr bwMode="auto">
          <a:xfrm>
            <a:off x="208438" y="260445"/>
            <a:ext cx="4645025" cy="9191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4400" dirty="0" smtClean="0">
                <a:ea typeface="华文新魏" pitchFamily="2" charset="-122"/>
              </a:rPr>
              <a:t>三、</a:t>
            </a:r>
            <a:r>
              <a:rPr lang="zh-CN" altLang="en-US" sz="4400" dirty="0">
                <a:ea typeface="华文新魏" pitchFamily="2" charset="-122"/>
              </a:rPr>
              <a:t>硫</a:t>
            </a:r>
            <a:r>
              <a:rPr lang="zh-CN" altLang="en-US" sz="4400" dirty="0" smtClean="0">
                <a:ea typeface="华文新魏" pitchFamily="2" charset="-122"/>
              </a:rPr>
              <a:t>资源保障</a:t>
            </a:r>
            <a:endParaRPr lang="zh-CN" altLang="en-US" sz="4400" dirty="0">
              <a:ea typeface="华文新魏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61219" y="428015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我国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952089" y="365478"/>
            <a:ext cx="2706864" cy="92333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600" dirty="0" smtClean="0"/>
              <a:t>回收硫磺</a:t>
            </a:r>
            <a:endParaRPr lang="zh-CN" altLang="en-US" sz="3600" dirty="0"/>
          </a:p>
        </p:txBody>
      </p:sp>
      <p:graphicFrame>
        <p:nvGraphicFramePr>
          <p:cNvPr id="10" name="Chart 1"/>
          <p:cNvGraphicFramePr>
            <a:graphicFrameLocks/>
          </p:cNvGraphicFramePr>
          <p:nvPr/>
        </p:nvGraphicFramePr>
        <p:xfrm>
          <a:off x="1867959" y="2802113"/>
          <a:ext cx="7716308" cy="337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809750"/>
            <a:ext cx="64960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775" y="3635728"/>
            <a:ext cx="51514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矩形 4"/>
          <p:cNvSpPr>
            <a:spLocks noChangeArrowheads="1"/>
          </p:cNvSpPr>
          <p:nvPr/>
        </p:nvSpPr>
        <p:spPr bwMode="auto">
          <a:xfrm>
            <a:off x="9915525" y="241300"/>
            <a:ext cx="1924050" cy="92233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600" dirty="0"/>
              <a:t>自然硫</a:t>
            </a:r>
          </a:p>
        </p:txBody>
      </p:sp>
      <p:sp>
        <p:nvSpPr>
          <p:cNvPr id="63493" name="矩形 5"/>
          <p:cNvSpPr>
            <a:spLocks noChangeArrowheads="1"/>
          </p:cNvSpPr>
          <p:nvPr/>
        </p:nvSpPr>
        <p:spPr bwMode="auto">
          <a:xfrm>
            <a:off x="7073900" y="1885950"/>
            <a:ext cx="4676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0070C0"/>
                </a:solidFill>
              </a:rPr>
              <a:t>据国土资源部的数据，截止</a:t>
            </a:r>
            <a:r>
              <a:rPr lang="en-US" altLang="zh-CN" sz="2800" dirty="0" smtClean="0">
                <a:solidFill>
                  <a:srgbClr val="0070C0"/>
                </a:solidFill>
              </a:rPr>
              <a:t>2013</a:t>
            </a:r>
            <a:r>
              <a:rPr lang="zh-CN" altLang="en-US" sz="2800" dirty="0" smtClean="0">
                <a:solidFill>
                  <a:srgbClr val="0070C0"/>
                </a:solidFill>
              </a:rPr>
              <a:t>年，我国自然硫查明资源量</a:t>
            </a:r>
            <a:r>
              <a:rPr lang="en-US" altLang="zh-CN" sz="2800" dirty="0" smtClean="0">
                <a:solidFill>
                  <a:srgbClr val="0070C0"/>
                </a:solidFill>
              </a:rPr>
              <a:t>3.47</a:t>
            </a:r>
            <a:r>
              <a:rPr lang="zh-CN" altLang="en-US" sz="2800" dirty="0" smtClean="0">
                <a:solidFill>
                  <a:srgbClr val="0070C0"/>
                </a:solidFill>
              </a:rPr>
              <a:t>亿吨。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63494" name="标题 2"/>
          <p:cNvSpPr txBox="1">
            <a:spLocks/>
          </p:cNvSpPr>
          <p:nvPr/>
        </p:nvSpPr>
        <p:spPr bwMode="auto">
          <a:xfrm>
            <a:off x="346075" y="328613"/>
            <a:ext cx="4645025" cy="9191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4400" dirty="0" smtClean="0">
                <a:ea typeface="华文新魏" pitchFamily="2" charset="-122"/>
              </a:rPr>
              <a:t>三、</a:t>
            </a:r>
            <a:r>
              <a:rPr lang="zh-CN" altLang="en-US" sz="4400" dirty="0">
                <a:ea typeface="华文新魏" pitchFamily="2" charset="-122"/>
              </a:rPr>
              <a:t>硫</a:t>
            </a:r>
            <a:r>
              <a:rPr lang="zh-CN" altLang="en-US" sz="4400" dirty="0" smtClean="0">
                <a:ea typeface="华文新魏" pitchFamily="2" charset="-122"/>
              </a:rPr>
              <a:t>资源保障</a:t>
            </a:r>
            <a:endParaRPr lang="zh-CN" altLang="en-US" sz="4400" dirty="0">
              <a:ea typeface="华文新魏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83250" y="439738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我国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1296988"/>
            <a:ext cx="673417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3" y="4600575"/>
            <a:ext cx="67341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图片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788" y="4600575"/>
            <a:ext cx="239553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图片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58325" y="4600575"/>
            <a:ext cx="22288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图片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2738" y="1296988"/>
            <a:ext cx="297497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矩形 11"/>
          <p:cNvSpPr>
            <a:spLocks noChangeArrowheads="1"/>
          </p:cNvSpPr>
          <p:nvPr/>
        </p:nvSpPr>
        <p:spPr bwMode="auto">
          <a:xfrm>
            <a:off x="9915525" y="241300"/>
            <a:ext cx="1924050" cy="8366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600"/>
              <a:t>硫铁矿</a:t>
            </a:r>
          </a:p>
        </p:txBody>
      </p:sp>
      <p:sp>
        <p:nvSpPr>
          <p:cNvPr id="65544" name="标题 2"/>
          <p:cNvSpPr txBox="1">
            <a:spLocks/>
          </p:cNvSpPr>
          <p:nvPr/>
        </p:nvSpPr>
        <p:spPr bwMode="auto">
          <a:xfrm>
            <a:off x="346075" y="328613"/>
            <a:ext cx="4645025" cy="9191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4400" dirty="0" smtClean="0">
                <a:ea typeface="华文新魏" pitchFamily="2" charset="-122"/>
              </a:rPr>
              <a:t>三、</a:t>
            </a:r>
            <a:r>
              <a:rPr lang="zh-CN" altLang="en-US" sz="4400" dirty="0">
                <a:ea typeface="华文新魏" pitchFamily="2" charset="-122"/>
              </a:rPr>
              <a:t>硫</a:t>
            </a:r>
            <a:r>
              <a:rPr lang="zh-CN" altLang="en-US" sz="4400" dirty="0" smtClean="0">
                <a:ea typeface="华文新魏" pitchFamily="2" charset="-122"/>
              </a:rPr>
              <a:t>资源保障</a:t>
            </a:r>
            <a:endParaRPr lang="zh-CN" altLang="en-US" sz="4400" dirty="0">
              <a:ea typeface="华文新魏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38825" y="419100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我国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28750" y="3108325"/>
            <a:ext cx="5199063" cy="20955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619250" y="5748338"/>
            <a:ext cx="3971925" cy="347662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2341563"/>
            <a:ext cx="66913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425" y="2341563"/>
            <a:ext cx="327183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矩形 7"/>
          <p:cNvSpPr>
            <a:spLocks noChangeArrowheads="1"/>
          </p:cNvSpPr>
          <p:nvPr/>
        </p:nvSpPr>
        <p:spPr bwMode="auto">
          <a:xfrm>
            <a:off x="9915525" y="241300"/>
            <a:ext cx="1924050" cy="8366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600"/>
              <a:t>伴生硫</a:t>
            </a:r>
          </a:p>
        </p:txBody>
      </p:sp>
      <p:sp>
        <p:nvSpPr>
          <p:cNvPr id="67589" name="标题 2"/>
          <p:cNvSpPr txBox="1">
            <a:spLocks/>
          </p:cNvSpPr>
          <p:nvPr/>
        </p:nvSpPr>
        <p:spPr bwMode="auto">
          <a:xfrm>
            <a:off x="346075" y="328613"/>
            <a:ext cx="4645025" cy="9191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4400" dirty="0" smtClean="0">
                <a:ea typeface="华文新魏" pitchFamily="2" charset="-122"/>
              </a:rPr>
              <a:t>三、</a:t>
            </a:r>
            <a:r>
              <a:rPr lang="zh-CN" altLang="en-US" sz="4400" dirty="0">
                <a:ea typeface="华文新魏" pitchFamily="2" charset="-122"/>
              </a:rPr>
              <a:t>硫</a:t>
            </a:r>
            <a:r>
              <a:rPr lang="zh-CN" altLang="en-US" sz="4400" dirty="0" smtClean="0">
                <a:ea typeface="华文新魏" pitchFamily="2" charset="-122"/>
              </a:rPr>
              <a:t>资源保障</a:t>
            </a:r>
            <a:endParaRPr lang="zh-CN" altLang="en-US" sz="4400" dirty="0">
              <a:ea typeface="华文新魏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43575" y="454025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我国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4267200" y="4946650"/>
            <a:ext cx="2368550" cy="1397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3"/>
          <p:cNvSpPr>
            <a:spLocks noGrp="1"/>
          </p:cNvSpPr>
          <p:nvPr>
            <p:ph type="body" idx="1"/>
          </p:nvPr>
        </p:nvSpPr>
        <p:spPr>
          <a:xfrm>
            <a:off x="838200" y="1482725"/>
            <a:ext cx="10518422" cy="786342"/>
          </a:xfrm>
        </p:spPr>
        <p:txBody>
          <a:bodyPr/>
          <a:lstStyle/>
          <a:p>
            <a:r>
              <a:rPr lang="en-US" sz="2400" dirty="0" smtClean="0"/>
              <a:t>2015</a:t>
            </a:r>
            <a:r>
              <a:rPr lang="zh-CN" altLang="en-US" sz="2400" dirty="0" smtClean="0"/>
              <a:t>年累计进口硫磺</a:t>
            </a:r>
            <a:r>
              <a:rPr lang="en-US" sz="2400" dirty="0" smtClean="0"/>
              <a:t>1193.1</a:t>
            </a:r>
            <a:r>
              <a:rPr lang="zh-CN" altLang="en-US" sz="2400" dirty="0" smtClean="0"/>
              <a:t>万吨，同比上升</a:t>
            </a:r>
            <a:r>
              <a:rPr lang="en-US" sz="2400" dirty="0" smtClean="0"/>
              <a:t>16.5%</a:t>
            </a:r>
            <a:r>
              <a:rPr lang="zh-CN" altLang="en-US" sz="2400" dirty="0" smtClean="0"/>
              <a:t>；平均进口价格</a:t>
            </a:r>
            <a:r>
              <a:rPr lang="en-US" sz="2400" dirty="0" smtClean="0"/>
              <a:t>149.0</a:t>
            </a:r>
            <a:r>
              <a:rPr lang="zh-CN" altLang="en-US" sz="2400" dirty="0" smtClean="0"/>
              <a:t>美元</a:t>
            </a:r>
            <a:r>
              <a:rPr lang="en-US" sz="2400" dirty="0" smtClean="0"/>
              <a:t>/</a:t>
            </a:r>
            <a:r>
              <a:rPr lang="zh-CN" altLang="en-US" sz="2400" dirty="0" smtClean="0"/>
              <a:t>吨，同比下降</a:t>
            </a:r>
            <a:r>
              <a:rPr lang="en-US" sz="2400" dirty="0" smtClean="0"/>
              <a:t>3.4%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5" name="标题 2"/>
          <p:cNvSpPr txBox="1">
            <a:spLocks/>
          </p:cNvSpPr>
          <p:nvPr/>
        </p:nvSpPr>
        <p:spPr bwMode="auto">
          <a:xfrm>
            <a:off x="208438" y="260445"/>
            <a:ext cx="4645025" cy="9191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4400" dirty="0" smtClean="0">
                <a:ea typeface="华文新魏" pitchFamily="2" charset="-122"/>
              </a:rPr>
              <a:t>三、</a:t>
            </a:r>
            <a:r>
              <a:rPr lang="zh-CN" altLang="en-US" sz="4400" dirty="0">
                <a:ea typeface="华文新魏" pitchFamily="2" charset="-122"/>
              </a:rPr>
              <a:t>硫</a:t>
            </a:r>
            <a:r>
              <a:rPr lang="zh-CN" altLang="en-US" sz="4400" dirty="0" smtClean="0">
                <a:ea typeface="华文新魏" pitchFamily="2" charset="-122"/>
              </a:rPr>
              <a:t>资源保障</a:t>
            </a:r>
            <a:endParaRPr lang="zh-CN" altLang="en-US" sz="4400" dirty="0">
              <a:ea typeface="华文新魏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61219" y="428015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我国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952089" y="365478"/>
            <a:ext cx="2706864" cy="81573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600" dirty="0" smtClean="0"/>
              <a:t>进口硫磺</a:t>
            </a:r>
            <a:endParaRPr lang="zh-CN" altLang="en-US" sz="3600" dirty="0"/>
          </a:p>
        </p:txBody>
      </p:sp>
      <p:pic>
        <p:nvPicPr>
          <p:cNvPr id="113666" name="图片 5"/>
          <p:cNvPicPr>
            <a:picLocks noChangeAspect="1" noChangeArrowheads="1"/>
          </p:cNvPicPr>
          <p:nvPr/>
        </p:nvPicPr>
        <p:blipFill>
          <a:blip r:embed="rId2" cstate="print"/>
          <a:srcRect l="13708" t="1538" r="13638" b="2512"/>
          <a:stretch>
            <a:fillRect/>
          </a:stretch>
        </p:blipFill>
        <p:spPr bwMode="auto">
          <a:xfrm>
            <a:off x="1544813" y="2407353"/>
            <a:ext cx="4246388" cy="382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23377" y="5000978"/>
            <a:ext cx="444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我国进口硫磺主要来自中东、日韩和前苏联地区。其中，从中东进口的硫磺占进口总量的一半以上。</a:t>
            </a:r>
            <a:endParaRPr lang="zh-CN" altLang="en-US" sz="2400" dirty="0"/>
          </a:p>
        </p:txBody>
      </p:sp>
      <p:pic>
        <p:nvPicPr>
          <p:cNvPr id="113667" name="图片 6"/>
          <p:cNvPicPr>
            <a:picLocks noChangeAspect="1" noChangeArrowheads="1"/>
          </p:cNvPicPr>
          <p:nvPr/>
        </p:nvPicPr>
        <p:blipFill>
          <a:blip r:embed="rId3" cstate="print"/>
          <a:srcRect l="681" t="1538" r="1047" b="3641"/>
          <a:stretch>
            <a:fillRect/>
          </a:stretch>
        </p:blipFill>
        <p:spPr bwMode="auto">
          <a:xfrm>
            <a:off x="6176788" y="2131131"/>
            <a:ext cx="4231568" cy="277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3"/>
          <p:cNvSpPr>
            <a:spLocks noGrp="1"/>
          </p:cNvSpPr>
          <p:nvPr>
            <p:ph type="body" idx="1"/>
          </p:nvPr>
        </p:nvSpPr>
        <p:spPr>
          <a:xfrm>
            <a:off x="759178" y="1403703"/>
            <a:ext cx="10518422" cy="1068564"/>
          </a:xfrm>
        </p:spPr>
        <p:txBody>
          <a:bodyPr/>
          <a:lstStyle/>
          <a:p>
            <a:r>
              <a:rPr lang="en-US" sz="2000" dirty="0" smtClean="0"/>
              <a:t>2015</a:t>
            </a:r>
            <a:r>
              <a:rPr lang="zh-CN" altLang="en-US" sz="2000" dirty="0" smtClean="0"/>
              <a:t>年全年进口硫酸</a:t>
            </a:r>
            <a:r>
              <a:rPr lang="en-US" sz="2000" dirty="0" smtClean="0"/>
              <a:t>117.1</a:t>
            </a:r>
            <a:r>
              <a:rPr lang="zh-CN" altLang="en-US" sz="2000" dirty="0" smtClean="0"/>
              <a:t>万吨，同比下降</a:t>
            </a:r>
            <a:r>
              <a:rPr lang="en-US" sz="2000" dirty="0" smtClean="0"/>
              <a:t>16.7%</a:t>
            </a:r>
            <a:r>
              <a:rPr lang="zh-CN" altLang="en-US" sz="2000" dirty="0" smtClean="0"/>
              <a:t>；平均进口价格</a:t>
            </a:r>
            <a:r>
              <a:rPr lang="en-US" sz="2000" dirty="0" smtClean="0"/>
              <a:t>46.7</a:t>
            </a:r>
            <a:r>
              <a:rPr lang="zh-CN" altLang="en-US" sz="2000" dirty="0" smtClean="0"/>
              <a:t>美元</a:t>
            </a:r>
            <a:r>
              <a:rPr lang="en-US" sz="2000" dirty="0" smtClean="0"/>
              <a:t>/</a:t>
            </a:r>
            <a:r>
              <a:rPr lang="zh-CN" altLang="en-US" sz="2000" dirty="0" smtClean="0"/>
              <a:t>吨，同比上升</a:t>
            </a:r>
            <a:r>
              <a:rPr lang="en-US" sz="2000" dirty="0" smtClean="0"/>
              <a:t>30.1%</a:t>
            </a:r>
            <a:r>
              <a:rPr lang="zh-CN" altLang="en-US" sz="2000" dirty="0" smtClean="0"/>
              <a:t>；剔除高价硫酸后，平均进口价格</a:t>
            </a:r>
            <a:r>
              <a:rPr lang="en-US" sz="2000" dirty="0" smtClean="0"/>
              <a:t>39.5</a:t>
            </a:r>
            <a:r>
              <a:rPr lang="zh-CN" altLang="en-US" sz="2000" dirty="0" smtClean="0"/>
              <a:t>美元</a:t>
            </a:r>
            <a:r>
              <a:rPr lang="en-US" sz="2000" dirty="0" smtClean="0"/>
              <a:t>/</a:t>
            </a:r>
            <a:r>
              <a:rPr lang="zh-CN" altLang="en-US" sz="2000" dirty="0" smtClean="0"/>
              <a:t>吨，同比上升</a:t>
            </a:r>
            <a:r>
              <a:rPr lang="en-US" sz="2000" dirty="0" smtClean="0"/>
              <a:t>22.7%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5" name="标题 2"/>
          <p:cNvSpPr txBox="1">
            <a:spLocks/>
          </p:cNvSpPr>
          <p:nvPr/>
        </p:nvSpPr>
        <p:spPr bwMode="auto">
          <a:xfrm>
            <a:off x="208438" y="260445"/>
            <a:ext cx="4645025" cy="9191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4400" dirty="0" smtClean="0">
                <a:ea typeface="华文新魏" pitchFamily="2" charset="-122"/>
              </a:rPr>
              <a:t>三、</a:t>
            </a:r>
            <a:r>
              <a:rPr lang="zh-CN" altLang="en-US" sz="4400" dirty="0">
                <a:ea typeface="华文新魏" pitchFamily="2" charset="-122"/>
              </a:rPr>
              <a:t>硫</a:t>
            </a:r>
            <a:r>
              <a:rPr lang="zh-CN" altLang="en-US" sz="4400" dirty="0" smtClean="0">
                <a:ea typeface="华文新魏" pitchFamily="2" charset="-122"/>
              </a:rPr>
              <a:t>资源保障</a:t>
            </a:r>
            <a:endParaRPr lang="zh-CN" altLang="en-US" sz="4400" dirty="0">
              <a:ea typeface="华文新魏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61219" y="428015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</a:rPr>
              <a:t>我国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952089" y="365478"/>
            <a:ext cx="2706864" cy="81573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600" dirty="0" smtClean="0"/>
              <a:t>进口硫酸</a:t>
            </a:r>
            <a:endParaRPr lang="zh-CN" alt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1376" y="3375378"/>
            <a:ext cx="4154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 smtClean="0"/>
              <a:t>从韩国进口硫酸</a:t>
            </a:r>
            <a:r>
              <a:rPr lang="en-US" altLang="zh-CN" sz="2400" dirty="0" smtClean="0"/>
              <a:t>112</a:t>
            </a:r>
            <a:r>
              <a:rPr lang="zh-CN" altLang="en-US" sz="2400" dirty="0" smtClean="0"/>
              <a:t>万吨，占</a:t>
            </a:r>
            <a:r>
              <a:rPr lang="en-US" altLang="zh-CN" sz="2400" dirty="0" smtClean="0"/>
              <a:t>96%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/>
              <a:t>从日本进口</a:t>
            </a:r>
            <a:r>
              <a:rPr lang="en-US" altLang="zh-CN" sz="2400" dirty="0" smtClean="0"/>
              <a:t>2.6</a:t>
            </a:r>
            <a:r>
              <a:rPr lang="zh-CN" altLang="en-US" sz="2400" dirty="0" smtClean="0"/>
              <a:t>万吨。</a:t>
            </a:r>
            <a:endParaRPr lang="zh-CN" altLang="en-US" sz="2400" dirty="0"/>
          </a:p>
        </p:txBody>
      </p:sp>
      <p:pic>
        <p:nvPicPr>
          <p:cNvPr id="114690" name="图片 8"/>
          <p:cNvPicPr>
            <a:picLocks noChangeAspect="1" noChangeArrowheads="1"/>
          </p:cNvPicPr>
          <p:nvPr/>
        </p:nvPicPr>
        <p:blipFill>
          <a:blip r:embed="rId2" cstate="print"/>
          <a:srcRect l="995" t="1970" r="1215" b="1926"/>
          <a:stretch>
            <a:fillRect/>
          </a:stretch>
        </p:blipFill>
        <p:spPr bwMode="auto">
          <a:xfrm>
            <a:off x="936976" y="2527475"/>
            <a:ext cx="5673272" cy="298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62420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222186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2F5597"/>
                </a:solidFill>
              </a:rPr>
              <a:t>一、</a:t>
            </a:r>
            <a:r>
              <a:rPr lang="en-US" altLang="zh-CN" sz="4400" b="1" dirty="0" smtClean="0">
                <a:solidFill>
                  <a:srgbClr val="2F5597"/>
                </a:solidFill>
              </a:rPr>
              <a:t>2015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年我国</a:t>
            </a:r>
            <a:r>
              <a:rPr lang="zh-CN" altLang="zh-CN" sz="4400" b="1" dirty="0" smtClean="0">
                <a:solidFill>
                  <a:srgbClr val="2F5597"/>
                </a:solidFill>
              </a:rPr>
              <a:t>硫酸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行业运行情况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70C0"/>
                </a:solidFill>
              </a:rPr>
              <a:t>有色金属矿伴生的硫资源增长潜力大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071563" y="1957388"/>
            <a:ext cx="92900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30000"/>
              </a:lnSpc>
              <a:spcBef>
                <a:spcPts val="1000"/>
              </a:spcBef>
              <a:buClr>
                <a:srgbClr val="CC0099"/>
              </a:buClr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有色金属矿伴生硫资源是我国重要的硫资源之一，占比超过</a:t>
            </a:r>
            <a:r>
              <a:rPr lang="en-US" altLang="zh-CN" sz="2400" b="1" dirty="0">
                <a:solidFill>
                  <a:srgbClr val="0070C0"/>
                </a:solidFill>
                <a:latin typeface="宋体" charset="-122"/>
              </a:rPr>
              <a:t>1/4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。</a:t>
            </a: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Clr>
                <a:srgbClr val="CC0099"/>
              </a:buClr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截止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charset="-122"/>
              </a:rPr>
              <a:t>2015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年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底，我国冶炼酸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的产能超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charset="-122"/>
              </a:rPr>
              <a:t>3800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万吨，占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比达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charset="-122"/>
              </a:rPr>
              <a:t>30</a:t>
            </a:r>
            <a:r>
              <a:rPr lang="en-US" altLang="zh-CN" sz="2400" b="1" dirty="0">
                <a:solidFill>
                  <a:srgbClr val="0070C0"/>
                </a:solidFill>
                <a:latin typeface="宋体" charset="-122"/>
              </a:rPr>
              <a:t>%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。</a:t>
            </a: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Clr>
                <a:srgbClr val="CC0099"/>
              </a:buClr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由于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charset="-122"/>
              </a:rPr>
              <a:t>2015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年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炼铜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加工费历史新高，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以铜冶炼为主的冶炼酸装置开工率超过</a:t>
            </a:r>
            <a:r>
              <a:rPr lang="en-US" altLang="zh-CN" sz="2400" b="1" dirty="0">
                <a:solidFill>
                  <a:srgbClr val="0070C0"/>
                </a:solidFill>
                <a:latin typeface="宋体" charset="-122"/>
              </a:rPr>
              <a:t>80%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。</a:t>
            </a: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Clr>
                <a:srgbClr val="CC0099"/>
              </a:buClr>
              <a:buFont typeface="Wingdings" pitchFamily="2" charset="2"/>
              <a:buChar char="ü"/>
            </a:pPr>
            <a:r>
              <a:rPr lang="en-US" altLang="zh-CN" sz="2400" b="1" dirty="0" smtClean="0">
                <a:solidFill>
                  <a:srgbClr val="0070C0"/>
                </a:solidFill>
                <a:latin typeface="宋体" charset="-122"/>
              </a:rPr>
              <a:t>2015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年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我国冶炼酸产量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约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charset="-122"/>
              </a:rPr>
              <a:t>3100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万吨，同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比继续增长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charset="-122"/>
              </a:rPr>
              <a:t>7.6%</a:t>
            </a:r>
            <a:r>
              <a:rPr lang="zh-CN" altLang="en-US" sz="2400" b="1" dirty="0">
                <a:solidFill>
                  <a:srgbClr val="0070C0"/>
                </a:solidFill>
                <a:latin typeface="宋体" charset="-122"/>
              </a:rPr>
              <a:t>。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zh-CN" altLang="en-US" sz="2400" b="1" dirty="0">
              <a:solidFill>
                <a:srgbClr val="0070C0"/>
              </a:solidFill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62420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222186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2F5597"/>
                </a:solidFill>
              </a:rPr>
              <a:t>四、</a:t>
            </a:r>
            <a:r>
              <a:rPr lang="en-US" altLang="zh-CN" sz="4400" b="1" dirty="0" smtClean="0">
                <a:solidFill>
                  <a:srgbClr val="2F5597"/>
                </a:solidFill>
              </a:rPr>
              <a:t>2016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年硫酸行业的展望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 smtClean="0">
                <a:solidFill>
                  <a:srgbClr val="2F5597"/>
                </a:solidFill>
              </a:rPr>
              <a:t>2016</a:t>
            </a:r>
            <a:r>
              <a:rPr lang="zh-CN" altLang="zh-CN" sz="4800" dirty="0" smtClean="0">
                <a:solidFill>
                  <a:srgbClr val="2F5597"/>
                </a:solidFill>
              </a:rPr>
              <a:t>年硫酸</a:t>
            </a:r>
            <a:r>
              <a:rPr lang="zh-CN" altLang="en-US" sz="4800" dirty="0" smtClean="0">
                <a:solidFill>
                  <a:srgbClr val="2F5597"/>
                </a:solidFill>
              </a:rPr>
              <a:t>行业</a:t>
            </a:r>
            <a:r>
              <a:rPr lang="zh-CN" altLang="zh-CN" sz="4800" dirty="0" smtClean="0">
                <a:solidFill>
                  <a:srgbClr val="2F5597"/>
                </a:solidFill>
              </a:rPr>
              <a:t>的展望</a:t>
            </a:r>
            <a:endParaRPr lang="zh-CN" altLang="en-US" sz="4800" dirty="0" smtClean="0">
              <a:solidFill>
                <a:srgbClr val="2F5597"/>
              </a:solidFill>
            </a:endParaRP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781756" y="1430514"/>
            <a:ext cx="10936112" cy="402201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dirty="0" smtClean="0">
                <a:solidFill>
                  <a:schemeClr val="accent2"/>
                </a:solidFill>
              </a:rPr>
              <a:t>不利因素：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zh-CN" altLang="en-US" sz="2400" dirty="0" smtClean="0"/>
              <a:t>整个硫酸行业产能过剩；</a:t>
            </a:r>
          </a:p>
          <a:p>
            <a:r>
              <a:rPr lang="zh-CN" altLang="en-US" sz="2400" dirty="0" smtClean="0"/>
              <a:t>农业部要求到</a:t>
            </a:r>
            <a:r>
              <a:rPr lang="en-US" altLang="zh-CN" sz="2400" dirty="0" smtClean="0"/>
              <a:t>2020</a:t>
            </a:r>
            <a:r>
              <a:rPr lang="zh-CN" altLang="en-US" sz="2400" dirty="0" smtClean="0"/>
              <a:t>年，国内化肥施用量零增长；</a:t>
            </a:r>
          </a:p>
          <a:p>
            <a:r>
              <a:rPr lang="en-US" altLang="zh-CN" sz="2400" dirty="0" smtClean="0"/>
              <a:t>16</a:t>
            </a:r>
            <a:r>
              <a:rPr lang="zh-CN" altLang="en-US" sz="2400" dirty="0" smtClean="0"/>
              <a:t>年磷肥出口关税政策未变，但国际市场需求疲软；</a:t>
            </a:r>
            <a:endParaRPr lang="en-US" altLang="zh-CN" sz="2400" dirty="0" smtClean="0"/>
          </a:p>
          <a:p>
            <a:r>
              <a:rPr lang="zh-CN" altLang="en-US" sz="2400" dirty="0" smtClean="0"/>
              <a:t>全球磷肥产能扩大，但需求没有明显增长；</a:t>
            </a:r>
            <a:endParaRPr lang="en-US" altLang="zh-CN" sz="2400" dirty="0" smtClean="0"/>
          </a:p>
          <a:p>
            <a:r>
              <a:rPr lang="zh-CN" altLang="en-US" sz="2400" dirty="0" smtClean="0"/>
              <a:t>中国</a:t>
            </a:r>
            <a:r>
              <a:rPr lang="en-US" altLang="zh-CN" sz="2400" dirty="0" smtClean="0"/>
              <a:t>DAP</a:t>
            </a:r>
            <a:r>
              <a:rPr lang="zh-CN" altLang="en-US" sz="2400" dirty="0" smtClean="0"/>
              <a:t>主要出口市场印度，</a:t>
            </a:r>
            <a:r>
              <a:rPr lang="en-US" altLang="zh-CN" sz="2400" dirty="0" smtClean="0"/>
              <a:t>15</a:t>
            </a:r>
            <a:r>
              <a:rPr lang="zh-CN" altLang="en-US" sz="2400" dirty="0" smtClean="0"/>
              <a:t>年的进口量很大，库存高企，需求持续低迷；</a:t>
            </a:r>
            <a:endParaRPr lang="en-US" altLang="zh-CN" sz="2400" dirty="0" smtClean="0"/>
          </a:p>
          <a:p>
            <a:r>
              <a:rPr lang="zh-CN" altLang="en-US" sz="2400" dirty="0" smtClean="0"/>
              <a:t>占我国</a:t>
            </a:r>
            <a:r>
              <a:rPr lang="en-US" altLang="zh-CN" sz="2400" dirty="0" smtClean="0"/>
              <a:t>MAP</a:t>
            </a:r>
            <a:r>
              <a:rPr lang="zh-CN" altLang="en-US" sz="2400" dirty="0" smtClean="0"/>
              <a:t>出口总量</a:t>
            </a:r>
            <a:r>
              <a:rPr lang="en-US" altLang="zh-CN" sz="2400" dirty="0" smtClean="0"/>
              <a:t>50%</a:t>
            </a:r>
            <a:r>
              <a:rPr lang="zh-CN" altLang="en-US" sz="2400" dirty="0" smtClean="0"/>
              <a:t>巴西市场需求停滞，近期难以转好</a:t>
            </a:r>
          </a:p>
          <a:p>
            <a:r>
              <a:rPr lang="zh-CN" altLang="en-US" sz="2400" dirty="0" smtClean="0"/>
              <a:t>主要工业耗酸行业钛白粉、饲料磷酸钙、氢氟酸、柠檬酸等产能过剩；</a:t>
            </a:r>
          </a:p>
          <a:p>
            <a:r>
              <a:rPr lang="zh-CN" altLang="en-US" sz="2400" dirty="0" smtClean="0"/>
              <a:t>冶炼酸的产能增长将带来更大的供应量；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>
          <a:xfrm>
            <a:off x="702734" y="195792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利好因素：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826910" y="1599846"/>
            <a:ext cx="10789357" cy="4800953"/>
          </a:xfrm>
        </p:spPr>
        <p:txBody>
          <a:bodyPr/>
          <a:lstStyle/>
          <a:p>
            <a:pPr>
              <a:buNone/>
            </a:pPr>
            <a:endParaRPr lang="zh-CN" altLang="en-US" dirty="0" smtClean="0"/>
          </a:p>
          <a:p>
            <a:r>
              <a:rPr lang="zh-CN" altLang="en-US" sz="2400" dirty="0" smtClean="0"/>
              <a:t>继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月初提价后，多家钛白粉企业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月底开始二次提价。金红石型和锐钛型钛白粉上调</a:t>
            </a:r>
            <a:r>
              <a:rPr lang="en-US" altLang="zh-CN" sz="2400" dirty="0" smtClean="0"/>
              <a:t>300</a:t>
            </a:r>
            <a:r>
              <a:rPr lang="zh-CN" altLang="en-US" sz="2400" dirty="0" smtClean="0"/>
              <a:t>元</a:t>
            </a:r>
            <a:r>
              <a:rPr lang="en-US" altLang="zh-CN" sz="2400" dirty="0" smtClean="0"/>
              <a:t>-500</a:t>
            </a:r>
            <a:r>
              <a:rPr lang="zh-CN" altLang="en-US" sz="2400" dirty="0" smtClean="0"/>
              <a:t>元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吨，</a:t>
            </a:r>
            <a:r>
              <a:rPr lang="en-US" altLang="zh-CN" sz="2400" dirty="0" smtClean="0"/>
              <a:t>16</a:t>
            </a:r>
            <a:r>
              <a:rPr lang="zh-CN" altLang="en-US" sz="2400" dirty="0" smtClean="0"/>
              <a:t>年钛白粉价格还有一定的上升空间，可能会对硫酸价格有一定的拉动；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潜在的改革红利：</a:t>
            </a:r>
            <a:endParaRPr lang="en-US" altLang="zh-CN" sz="2400" dirty="0" smtClean="0"/>
          </a:p>
          <a:p>
            <a:r>
              <a:rPr lang="zh-CN" altLang="en-US" sz="2400" dirty="0" smtClean="0"/>
              <a:t>供给侧改革，可能会促进硫酸行业去产能；</a:t>
            </a:r>
            <a:endParaRPr lang="en-US" altLang="zh-CN" sz="2400" dirty="0" smtClean="0"/>
          </a:p>
          <a:p>
            <a:r>
              <a:rPr lang="zh-CN" altLang="en-US" sz="2400" dirty="0" smtClean="0"/>
              <a:t>一系列环保、节能、取水方面新标准的实施，会促使一些小型硫酸企业关停；</a:t>
            </a:r>
            <a:endParaRPr lang="en-US" altLang="zh-CN" sz="2400" dirty="0" smtClean="0"/>
          </a:p>
          <a:p>
            <a:r>
              <a:rPr lang="zh-CN" altLang="en-US" sz="2400" dirty="0" smtClean="0"/>
              <a:t>建立国内碳交易平台；</a:t>
            </a:r>
            <a:endParaRPr lang="en-US" altLang="zh-CN" sz="2400" dirty="0" smtClean="0"/>
          </a:p>
          <a:p>
            <a:r>
              <a:rPr lang="en-US" altLang="zh-CN" sz="2400" dirty="0" smtClean="0"/>
              <a:t>《</a:t>
            </a:r>
            <a:r>
              <a:rPr lang="zh-CN" altLang="en-US" sz="2400" dirty="0" smtClean="0"/>
              <a:t>易制毒化学品管理条例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修订，对硫酸贸易的管理程序大幅简化；</a:t>
            </a:r>
            <a:endParaRPr lang="en-US" altLang="zh-CN" sz="24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椭圆 3"/>
          <p:cNvSpPr/>
          <p:nvPr/>
        </p:nvSpPr>
        <p:spPr>
          <a:xfrm>
            <a:off x="282819" y="1410148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市场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33619" y="3289748"/>
            <a:ext cx="2305050" cy="666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政策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87041" name="Picture 1" descr="C:\Users\Andy Lee\AppData\Roaming\Tencent\Users\176801855\QQ\WinTemp\RichOle\$`J}1X8W$G`DS5$8XY%M(`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733" y="338667"/>
            <a:ext cx="10092267" cy="619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 descr="C:\Users\Andy Lee\AppData\Roaming\Tencent\Users\176801855\QQ\WinTemp\RichOle\WY{]`0HC9XL7]0H@B4R_R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267" y="270932"/>
            <a:ext cx="10239023" cy="636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3"/>
          <p:cNvSpPr>
            <a:spLocks noGrp="1"/>
          </p:cNvSpPr>
          <p:nvPr>
            <p:ph type="body" idx="1"/>
          </p:nvPr>
        </p:nvSpPr>
        <p:spPr>
          <a:xfrm>
            <a:off x="3387725" y="4395788"/>
            <a:ext cx="6286500" cy="15176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CN" altLang="en-US" sz="2400" dirty="0" smtClean="0"/>
              <a:t>中国硫酸工业协会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CN" altLang="en-US" sz="2400" dirty="0" smtClean="0"/>
              <a:t>李崇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altLang="zh-CN" sz="2400" dirty="0" smtClean="0">
                <a:hlinkClick r:id="rId3"/>
              </a:rPr>
              <a:t>lichong2802227@sina.com</a:t>
            </a:r>
            <a:endParaRPr lang="en-US" altLang="zh-CN" sz="2400" dirty="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altLang="zh-CN" sz="2400" dirty="0" smtClean="0"/>
              <a:t>www.china-npk.org</a:t>
            </a:r>
          </a:p>
          <a:p>
            <a:pPr>
              <a:lnSpc>
                <a:spcPct val="80000"/>
              </a:lnSpc>
            </a:pPr>
            <a:endParaRPr lang="zh-CN" altLang="en-US" sz="2000" dirty="0" smtClean="0"/>
          </a:p>
        </p:txBody>
      </p:sp>
      <p:sp>
        <p:nvSpPr>
          <p:cNvPr id="71687" name="WordArt 4"/>
          <p:cNvSpPr>
            <a:spLocks noChangeArrowheads="1" noChangeShapeType="1" noTextEdit="1"/>
          </p:cNvSpPr>
          <p:nvPr/>
        </p:nvSpPr>
        <p:spPr bwMode="auto">
          <a:xfrm>
            <a:off x="3352094" y="1763536"/>
            <a:ext cx="5416550" cy="24114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谢谢</a:t>
            </a:r>
          </a:p>
        </p:txBody>
      </p:sp>
      <p:graphicFrame>
        <p:nvGraphicFramePr>
          <p:cNvPr id="71685" name="Object 6"/>
          <p:cNvGraphicFramePr>
            <a:graphicFrameLocks noChangeAspect="1"/>
          </p:cNvGraphicFramePr>
          <p:nvPr>
            <p:ph type="title"/>
          </p:nvPr>
        </p:nvGraphicFramePr>
        <p:xfrm>
          <a:off x="666750" y="377825"/>
          <a:ext cx="1576388" cy="1325563"/>
        </p:xfrm>
        <a:graphic>
          <a:graphicData uri="http://schemas.openxmlformats.org/presentationml/2006/ole">
            <p:oleObj spid="_x0000_s71685" name="Photo Editor 照片" r:id="rId4" imgW="7190476" imgH="60476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87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200" b="1" dirty="0" smtClean="0">
                <a:solidFill>
                  <a:srgbClr val="0070C0"/>
                </a:solidFill>
              </a:rPr>
              <a:t>一、硫酸产量增速放缓</a:t>
            </a:r>
          </a:p>
        </p:txBody>
      </p:sp>
      <p:pic>
        <p:nvPicPr>
          <p:cNvPr id="13315" name="内容占位符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" y="2891050"/>
            <a:ext cx="10729384" cy="3384550"/>
          </a:xfrm>
          <a:noFill/>
          <a:ln>
            <a:miter lim="800000"/>
            <a:headEnd/>
            <a:tailEnd/>
          </a:ln>
        </p:spPr>
      </p:pic>
      <p:sp>
        <p:nvSpPr>
          <p:cNvPr id="13316" name="矩形 2"/>
          <p:cNvSpPr>
            <a:spLocks noChangeArrowheads="1"/>
          </p:cNvSpPr>
          <p:nvPr/>
        </p:nvSpPr>
        <p:spPr bwMode="auto">
          <a:xfrm>
            <a:off x="1232606" y="946327"/>
            <a:ext cx="9218083" cy="168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70C0"/>
                </a:solidFill>
              </a:rPr>
              <a:t>  经</a:t>
            </a:r>
            <a:r>
              <a:rPr lang="zh-CN" altLang="en-US" sz="2400" dirty="0">
                <a:solidFill>
                  <a:srgbClr val="0070C0"/>
                </a:solidFill>
              </a:rPr>
              <a:t>协会初步核实，</a:t>
            </a:r>
            <a:r>
              <a:rPr lang="en-US" altLang="zh-CN" sz="2400" dirty="0">
                <a:solidFill>
                  <a:srgbClr val="0070C0"/>
                </a:solidFill>
              </a:rPr>
              <a:t>2015</a:t>
            </a:r>
            <a:r>
              <a:rPr lang="zh-CN" altLang="en-US" sz="2400" dirty="0">
                <a:solidFill>
                  <a:srgbClr val="0070C0"/>
                </a:solidFill>
              </a:rPr>
              <a:t>年全国硫酸</a:t>
            </a:r>
            <a:r>
              <a:rPr lang="en-US" altLang="zh-CN" sz="2400" dirty="0" smtClean="0">
                <a:solidFill>
                  <a:srgbClr val="0070C0"/>
                </a:solidFill>
              </a:rPr>
              <a:t>9640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万吨，</a:t>
            </a:r>
            <a:r>
              <a:rPr lang="zh-CN" altLang="en-US" sz="2400" dirty="0">
                <a:solidFill>
                  <a:srgbClr val="0070C0"/>
                </a:solidFill>
              </a:rPr>
              <a:t>与</a:t>
            </a:r>
            <a:r>
              <a:rPr lang="en-US" altLang="zh-CN" sz="2400" dirty="0">
                <a:solidFill>
                  <a:srgbClr val="0070C0"/>
                </a:solidFill>
              </a:rPr>
              <a:t>2014</a:t>
            </a:r>
            <a:r>
              <a:rPr lang="zh-CN" altLang="en-US" sz="2400" dirty="0">
                <a:solidFill>
                  <a:srgbClr val="0070C0"/>
                </a:solidFill>
              </a:rPr>
              <a:t>年相比仅增长</a:t>
            </a:r>
            <a:r>
              <a:rPr lang="en-US" altLang="zh-CN" sz="2400" dirty="0">
                <a:solidFill>
                  <a:srgbClr val="0070C0"/>
                </a:solidFill>
              </a:rPr>
              <a:t>4.2</a:t>
            </a:r>
            <a:r>
              <a:rPr lang="en-US" altLang="zh-CN" sz="2400" dirty="0" smtClean="0">
                <a:solidFill>
                  <a:srgbClr val="0070C0"/>
                </a:solidFill>
              </a:rPr>
              <a:t>%</a:t>
            </a:r>
            <a:r>
              <a:rPr lang="zh-CN" altLang="en-US" sz="2400" dirty="0" smtClean="0">
                <a:solidFill>
                  <a:srgbClr val="0070C0"/>
                </a:solidFill>
              </a:rPr>
              <a:t>，增速进一步放缓</a:t>
            </a:r>
            <a:r>
              <a:rPr lang="zh-CN" altLang="en-US" sz="2400" dirty="0" smtClean="0">
                <a:solidFill>
                  <a:srgbClr val="0070C0"/>
                </a:solidFill>
              </a:rPr>
              <a:t>。</a:t>
            </a:r>
            <a:r>
              <a:rPr lang="en-US" altLang="zh-CN" sz="2400" dirty="0" smtClean="0">
                <a:solidFill>
                  <a:srgbClr val="0070C0"/>
                </a:solidFill>
                <a:latin typeface="+mn-ea"/>
              </a:rPr>
              <a:t> </a:t>
            </a:r>
            <a:endParaRPr lang="en-US" altLang="zh-CN" sz="2400" dirty="0" smtClean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  <a:latin typeface="+mn-ea"/>
              </a:rPr>
              <a:t> 9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月份以后已降到</a:t>
            </a:r>
            <a:r>
              <a:rPr lang="en-US" altLang="zh-CN" sz="2400" dirty="0" smtClean="0">
                <a:solidFill>
                  <a:srgbClr val="0070C0"/>
                </a:solidFill>
                <a:latin typeface="+mn-ea"/>
              </a:rPr>
              <a:t>4%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以下，</a:t>
            </a:r>
            <a:r>
              <a:rPr lang="en-US" altLang="zh-CN" sz="2400" dirty="0" smtClean="0">
                <a:solidFill>
                  <a:srgbClr val="0070C0"/>
                </a:solidFill>
                <a:latin typeface="+mn-ea"/>
              </a:rPr>
              <a:t>12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月份更是呈现负增长。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523337" y="1172395"/>
            <a:ext cx="10517196" cy="160467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>   2000-2010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年，我国硫酸产量增速一直保持</a:t>
            </a: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>10%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以上的高速增长。</a:t>
            </a: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/>
            </a:r>
            <a:b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</a:b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“十二五”期间，硫酸产量的增速逐步放缓，由</a:t>
            </a: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>2011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年的</a:t>
            </a: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>8.0%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下降到</a:t>
            </a: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>2015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年的</a:t>
            </a: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>4.2%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，年均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增长</a:t>
            </a: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>5.5%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。</a:t>
            </a:r>
            <a: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  <a:t/>
            </a:r>
            <a:br>
              <a:rPr lang="en-US" altLang="zh-CN" sz="2000" b="1" dirty="0" smtClean="0">
                <a:solidFill>
                  <a:srgbClr val="2F5597"/>
                </a:solidFill>
                <a:latin typeface="Calibri" pitchFamily="34" charset="0"/>
              </a:rPr>
            </a:b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 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其中，</a:t>
            </a:r>
            <a:r>
              <a:rPr lang="zh-CN" altLang="en-US" sz="2000" b="1" dirty="0" smtClean="0">
                <a:solidFill>
                  <a:srgbClr val="2F5597"/>
                </a:solidFill>
                <a:latin typeface="Calibri" pitchFamily="34" charset="0"/>
              </a:rPr>
              <a:t>冶炼</a:t>
            </a:r>
            <a:r>
              <a:rPr lang="zh-CN" altLang="en-US" sz="2000" b="1" dirty="0">
                <a:solidFill>
                  <a:srgbClr val="2F5597"/>
                </a:solidFill>
                <a:latin typeface="Calibri" pitchFamily="34" charset="0"/>
              </a:rPr>
              <a:t>酸年均增长</a:t>
            </a:r>
            <a:r>
              <a:rPr lang="en-US" altLang="zh-CN" sz="2000" b="1" dirty="0">
                <a:solidFill>
                  <a:srgbClr val="2F5597"/>
                </a:solidFill>
                <a:latin typeface="Calibri" pitchFamily="34" charset="0"/>
              </a:rPr>
              <a:t>10.3%</a:t>
            </a:r>
            <a:r>
              <a:rPr lang="zh-CN" altLang="en-US" sz="2000" b="1" dirty="0">
                <a:solidFill>
                  <a:srgbClr val="2F5597"/>
                </a:solidFill>
                <a:latin typeface="Calibri" pitchFamily="34" charset="0"/>
              </a:rPr>
              <a:t>，磺制酸年均增长</a:t>
            </a:r>
            <a:r>
              <a:rPr lang="en-US" altLang="zh-CN" sz="2000" b="1" dirty="0">
                <a:solidFill>
                  <a:srgbClr val="2F5597"/>
                </a:solidFill>
                <a:latin typeface="Calibri" pitchFamily="34" charset="0"/>
              </a:rPr>
              <a:t>4.7%</a:t>
            </a:r>
            <a:r>
              <a:rPr lang="zh-CN" altLang="en-US" sz="2000" b="1" dirty="0">
                <a:solidFill>
                  <a:srgbClr val="2F5597"/>
                </a:solidFill>
                <a:latin typeface="Calibri" pitchFamily="34" charset="0"/>
              </a:rPr>
              <a:t>，矿制酸仅有</a:t>
            </a:r>
            <a:r>
              <a:rPr lang="en-US" altLang="zh-CN" sz="2000" b="1" dirty="0">
                <a:solidFill>
                  <a:srgbClr val="2F5597"/>
                </a:solidFill>
                <a:latin typeface="Calibri" pitchFamily="34" charset="0"/>
              </a:rPr>
              <a:t>0.7%</a:t>
            </a:r>
            <a:r>
              <a:rPr lang="zh-CN" altLang="en-US" sz="2000" b="1" dirty="0">
                <a:solidFill>
                  <a:srgbClr val="2F5597"/>
                </a:solidFill>
                <a:latin typeface="Calibri" pitchFamily="34" charset="0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769" y="510257"/>
            <a:ext cx="982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2F5597"/>
                </a:solidFill>
                <a:latin typeface="Calibri" pitchFamily="34" charset="0"/>
              </a:rPr>
              <a:t>“十二五”</a:t>
            </a:r>
            <a:r>
              <a:rPr lang="zh-CN" altLang="en-US" sz="3200" b="1" dirty="0">
                <a:solidFill>
                  <a:srgbClr val="2F5597"/>
                </a:solidFill>
                <a:latin typeface="Calibri" pitchFamily="34" charset="0"/>
              </a:rPr>
              <a:t>中国硫酸产量</a:t>
            </a:r>
            <a:r>
              <a:rPr lang="zh-CN" altLang="en-US" sz="3200" b="1" dirty="0" smtClean="0">
                <a:solidFill>
                  <a:srgbClr val="2F5597"/>
                </a:solidFill>
                <a:latin typeface="Calibri" pitchFamily="34" charset="0"/>
              </a:rPr>
              <a:t>增速逐年</a:t>
            </a:r>
            <a:r>
              <a:rPr lang="zh-CN" altLang="en-US" sz="3200" b="1" dirty="0">
                <a:solidFill>
                  <a:srgbClr val="2F5597"/>
                </a:solidFill>
                <a:latin typeface="Calibri" pitchFamily="34" charset="0"/>
              </a:rPr>
              <a:t>下降</a:t>
            </a:r>
            <a:endParaRPr lang="zh-CN" altLang="en-US" sz="3200" dirty="0"/>
          </a:p>
        </p:txBody>
      </p:sp>
      <p:graphicFrame>
        <p:nvGraphicFramePr>
          <p:cNvPr id="7" name="图表 6"/>
          <p:cNvGraphicFramePr>
            <a:graphicFrameLocks/>
          </p:cNvGraphicFramePr>
          <p:nvPr/>
        </p:nvGraphicFramePr>
        <p:xfrm>
          <a:off x="1856976" y="2904067"/>
          <a:ext cx="7998224" cy="369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 bwMode="auto">
          <a:xfrm>
            <a:off x="698924" y="648654"/>
            <a:ext cx="10515600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600" b="1" dirty="0" smtClean="0">
                <a:solidFill>
                  <a:srgbClr val="0070C0"/>
                </a:solidFill>
              </a:rPr>
              <a:t>硫酸产量的增长以硫磺制酸、冶炼制酸为主</a:t>
            </a:r>
            <a:r>
              <a:rPr lang="en-US" altLang="zh-CN" sz="2800" dirty="0" smtClean="0">
                <a:solidFill>
                  <a:srgbClr val="0070C0"/>
                </a:solidFill>
              </a:rPr>
              <a:t/>
            </a:r>
            <a:br>
              <a:rPr lang="en-US" altLang="zh-CN" sz="2800" dirty="0" smtClean="0">
                <a:solidFill>
                  <a:srgbClr val="0070C0"/>
                </a:solidFill>
              </a:rPr>
            </a:br>
            <a:endParaRPr lang="zh-CN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0" y="1863090"/>
            <a:ext cx="633518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硫磺制酸产</a:t>
            </a:r>
            <a:r>
              <a:rPr lang="zh-CN" altLang="en-US" sz="2400" dirty="0" smtClean="0">
                <a:solidFill>
                  <a:srgbClr val="0070C0"/>
                </a:solidFill>
              </a:rPr>
              <a:t>量</a:t>
            </a:r>
            <a:r>
              <a:rPr lang="en-US" altLang="zh-CN" sz="2400" dirty="0" smtClean="0">
                <a:solidFill>
                  <a:srgbClr val="0070C0"/>
                </a:solidFill>
              </a:rPr>
              <a:t>4400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万吨，</a:t>
            </a:r>
            <a:r>
              <a:rPr lang="zh-CN" altLang="en-US" sz="2400" dirty="0">
                <a:solidFill>
                  <a:srgbClr val="0070C0"/>
                </a:solidFill>
              </a:rPr>
              <a:t>同比增长</a:t>
            </a:r>
            <a:r>
              <a:rPr lang="en-US" altLang="zh-CN" sz="2400" dirty="0" smtClean="0">
                <a:solidFill>
                  <a:srgbClr val="0070C0"/>
                </a:solidFill>
              </a:rPr>
              <a:t>8.9%</a:t>
            </a:r>
            <a:r>
              <a:rPr lang="zh-CN" altLang="en-US" sz="2400" dirty="0">
                <a:solidFill>
                  <a:srgbClr val="0070C0"/>
                </a:solidFill>
              </a:rPr>
              <a:t>，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冶炼制酸产量</a:t>
            </a:r>
            <a:r>
              <a:rPr lang="en-US" altLang="zh-CN" sz="2400" dirty="0" smtClean="0">
                <a:solidFill>
                  <a:srgbClr val="0070C0"/>
                </a:solidFill>
              </a:rPr>
              <a:t>3140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万吨，</a:t>
            </a:r>
            <a:r>
              <a:rPr lang="zh-CN" altLang="en-US" sz="2400" dirty="0">
                <a:solidFill>
                  <a:srgbClr val="0070C0"/>
                </a:solidFill>
              </a:rPr>
              <a:t>同比</a:t>
            </a:r>
            <a:r>
              <a:rPr lang="zh-CN" altLang="en-US" sz="2400" dirty="0" smtClean="0">
                <a:solidFill>
                  <a:srgbClr val="0070C0"/>
                </a:solidFill>
              </a:rPr>
              <a:t>增长</a:t>
            </a:r>
            <a:r>
              <a:rPr lang="en-US" altLang="zh-CN" sz="2400" dirty="0" smtClean="0">
                <a:solidFill>
                  <a:srgbClr val="0070C0"/>
                </a:solidFill>
              </a:rPr>
              <a:t>6.7 %</a:t>
            </a:r>
            <a:r>
              <a:rPr lang="zh-CN" altLang="en-US" sz="2400" dirty="0" smtClean="0">
                <a:solidFill>
                  <a:srgbClr val="0070C0"/>
                </a:solidFill>
              </a:rPr>
              <a:t>，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矿制酸产量 </a:t>
            </a:r>
            <a:r>
              <a:rPr lang="en-US" altLang="zh-CN" sz="2400" dirty="0" smtClean="0">
                <a:solidFill>
                  <a:srgbClr val="0070C0"/>
                </a:solidFill>
              </a:rPr>
              <a:t>1980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万吨，</a:t>
            </a:r>
            <a:r>
              <a:rPr lang="zh-CN" altLang="en-US" sz="2400" dirty="0">
                <a:solidFill>
                  <a:srgbClr val="0070C0"/>
                </a:solidFill>
              </a:rPr>
              <a:t>同比下降</a:t>
            </a:r>
            <a:r>
              <a:rPr lang="en-US" altLang="zh-CN" sz="2400" dirty="0" smtClean="0">
                <a:solidFill>
                  <a:srgbClr val="0070C0"/>
                </a:solidFill>
              </a:rPr>
              <a:t>8.7%</a:t>
            </a:r>
            <a:r>
              <a:rPr lang="zh-CN" altLang="en-US" sz="2400" dirty="0">
                <a:solidFill>
                  <a:srgbClr val="0070C0"/>
                </a:solidFill>
              </a:rPr>
              <a:t>，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其它原料制酸</a:t>
            </a:r>
            <a:r>
              <a:rPr lang="en-US" altLang="zh-CN" sz="2400" dirty="0" smtClean="0">
                <a:solidFill>
                  <a:srgbClr val="0070C0"/>
                </a:solidFill>
              </a:rPr>
              <a:t>110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万吨，</a:t>
            </a:r>
            <a:r>
              <a:rPr lang="zh-CN" altLang="en-US" sz="2400" dirty="0">
                <a:solidFill>
                  <a:srgbClr val="0070C0"/>
                </a:solidFill>
              </a:rPr>
              <a:t>同比增长</a:t>
            </a:r>
            <a:r>
              <a:rPr lang="en-US" altLang="zh-CN" sz="2400" dirty="0" smtClean="0">
                <a:solidFill>
                  <a:srgbClr val="0070C0"/>
                </a:solidFill>
              </a:rPr>
              <a:t>12.2%</a:t>
            </a:r>
            <a:r>
              <a:rPr lang="zh-CN" altLang="en-US" sz="2400" dirty="0">
                <a:solidFill>
                  <a:srgbClr val="0070C0"/>
                </a:solidFill>
              </a:rPr>
              <a:t>。</a:t>
            </a: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973" y="1780931"/>
            <a:ext cx="6416041" cy="411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60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2015</a:t>
            </a:r>
            <a:r>
              <a:rPr lang="zh-CN" altLang="zh-CN" sz="3200" dirty="0" smtClean="0">
                <a:solidFill>
                  <a:srgbClr val="0070C0"/>
                </a:solidFill>
              </a:rPr>
              <a:t>年硫酸</a:t>
            </a:r>
            <a:r>
              <a:rPr lang="zh-CN" altLang="en-US" sz="3200" dirty="0" smtClean="0">
                <a:solidFill>
                  <a:srgbClr val="0070C0"/>
                </a:solidFill>
              </a:rPr>
              <a:t>价格</a:t>
            </a:r>
            <a:r>
              <a:rPr lang="zh-CN" altLang="zh-CN" sz="3200" dirty="0" smtClean="0">
                <a:solidFill>
                  <a:srgbClr val="0070C0"/>
                </a:solidFill>
              </a:rPr>
              <a:t>先扬后抑</a:t>
            </a:r>
            <a:endParaRPr lang="zh-CN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 bwMode="auto">
          <a:xfrm>
            <a:off x="880533" y="1052515"/>
            <a:ext cx="10503747" cy="20259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上半年下游需求良好，市场价格坚挺，</a:t>
            </a:r>
            <a:r>
              <a:rPr lang="en-US" altLang="zh-CN" sz="2000" dirty="0" smtClean="0">
                <a:solidFill>
                  <a:srgbClr val="0070C0"/>
                </a:solidFill>
              </a:rPr>
              <a:t>8</a:t>
            </a:r>
            <a:r>
              <a:rPr lang="zh-CN" altLang="zh-CN" sz="2000" dirty="0" smtClean="0">
                <a:solidFill>
                  <a:srgbClr val="0070C0"/>
                </a:solidFill>
              </a:rPr>
              <a:t>、</a:t>
            </a:r>
            <a:r>
              <a:rPr lang="en-US" altLang="zh-CN" sz="2000" dirty="0" smtClean="0">
                <a:solidFill>
                  <a:srgbClr val="0070C0"/>
                </a:solidFill>
              </a:rPr>
              <a:t>9</a:t>
            </a:r>
            <a:r>
              <a:rPr lang="zh-CN" altLang="zh-CN" sz="2000" dirty="0" smtClean="0">
                <a:solidFill>
                  <a:srgbClr val="0070C0"/>
                </a:solidFill>
              </a:rPr>
              <a:t>月份以后，下游需求转弱，供需矛盾迅速显现，价格急转直下。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</a:rPr>
              <a:t>9</a:t>
            </a:r>
            <a:r>
              <a:rPr lang="zh-CN" altLang="zh-CN" sz="2000" dirty="0" smtClean="0">
                <a:solidFill>
                  <a:srgbClr val="0070C0"/>
                </a:solidFill>
              </a:rPr>
              <a:t>月份以前</a:t>
            </a:r>
            <a:r>
              <a:rPr lang="en-US" altLang="zh-CN" sz="2000" dirty="0" smtClean="0">
                <a:solidFill>
                  <a:srgbClr val="0070C0"/>
                </a:solidFill>
              </a:rPr>
              <a:t>98%</a:t>
            </a:r>
            <a:r>
              <a:rPr lang="zh-CN" altLang="zh-CN" sz="2000" dirty="0" smtClean="0">
                <a:solidFill>
                  <a:srgbClr val="0070C0"/>
                </a:solidFill>
              </a:rPr>
              <a:t>硫酸全国均价在</a:t>
            </a:r>
            <a:r>
              <a:rPr lang="en-US" altLang="zh-CN" sz="2000" dirty="0" smtClean="0">
                <a:solidFill>
                  <a:srgbClr val="0070C0"/>
                </a:solidFill>
              </a:rPr>
              <a:t>285-340</a:t>
            </a:r>
            <a:r>
              <a:rPr lang="zh-CN" altLang="zh-CN" sz="2000" dirty="0" smtClean="0">
                <a:solidFill>
                  <a:srgbClr val="0070C0"/>
                </a:solidFill>
              </a:rPr>
              <a:t>元</a:t>
            </a:r>
            <a:r>
              <a:rPr lang="en-US" altLang="zh-CN" sz="2000" dirty="0" smtClean="0">
                <a:solidFill>
                  <a:srgbClr val="0070C0"/>
                </a:solidFill>
              </a:rPr>
              <a:t>/</a:t>
            </a:r>
            <a:r>
              <a:rPr lang="zh-CN" altLang="zh-CN" sz="2000" dirty="0" smtClean="0">
                <a:solidFill>
                  <a:srgbClr val="0070C0"/>
                </a:solidFill>
              </a:rPr>
              <a:t>吨，从</a:t>
            </a:r>
            <a:r>
              <a:rPr lang="en-US" altLang="zh-CN" sz="2000" dirty="0" smtClean="0">
                <a:solidFill>
                  <a:srgbClr val="0070C0"/>
                </a:solidFill>
              </a:rPr>
              <a:t>9</a:t>
            </a:r>
            <a:r>
              <a:rPr lang="zh-CN" altLang="zh-CN" sz="2000" dirty="0" smtClean="0">
                <a:solidFill>
                  <a:srgbClr val="0070C0"/>
                </a:solidFill>
              </a:rPr>
              <a:t>月开始，硫酸价格一路下滑，</a:t>
            </a:r>
            <a:r>
              <a:rPr lang="zh-CN" altLang="en-US" sz="2000" dirty="0" smtClean="0">
                <a:solidFill>
                  <a:srgbClr val="0070C0"/>
                </a:solidFill>
              </a:rPr>
              <a:t>到</a:t>
            </a:r>
            <a:r>
              <a:rPr lang="en-US" altLang="zh-CN" sz="2000" dirty="0" smtClean="0">
                <a:solidFill>
                  <a:srgbClr val="0070C0"/>
                </a:solidFill>
              </a:rPr>
              <a:t>16</a:t>
            </a:r>
            <a:r>
              <a:rPr lang="zh-CN" altLang="zh-CN" sz="2000" dirty="0" smtClean="0">
                <a:solidFill>
                  <a:srgbClr val="0070C0"/>
                </a:solidFill>
              </a:rPr>
              <a:t>年</a:t>
            </a:r>
            <a:r>
              <a:rPr lang="en-US" altLang="zh-CN" sz="2000" dirty="0" smtClean="0">
                <a:solidFill>
                  <a:srgbClr val="0070C0"/>
                </a:solidFill>
              </a:rPr>
              <a:t>1</a:t>
            </a:r>
            <a:r>
              <a:rPr lang="zh-CN" altLang="zh-CN" sz="2000" dirty="0" smtClean="0">
                <a:solidFill>
                  <a:srgbClr val="0070C0"/>
                </a:solidFill>
              </a:rPr>
              <a:t>月末，</a:t>
            </a:r>
            <a:r>
              <a:rPr lang="en-US" altLang="zh-CN" sz="2000" dirty="0" smtClean="0">
                <a:solidFill>
                  <a:srgbClr val="0070C0"/>
                </a:solidFill>
              </a:rPr>
              <a:t>98%</a:t>
            </a:r>
            <a:r>
              <a:rPr lang="zh-CN" altLang="zh-CN" sz="2000" dirty="0" smtClean="0">
                <a:solidFill>
                  <a:srgbClr val="0070C0"/>
                </a:solidFill>
              </a:rPr>
              <a:t>硫酸全国均价已经下滑至</a:t>
            </a:r>
            <a:r>
              <a:rPr lang="en-US" altLang="zh-CN" sz="2000" dirty="0" smtClean="0">
                <a:solidFill>
                  <a:srgbClr val="0070C0"/>
                </a:solidFill>
              </a:rPr>
              <a:t>200</a:t>
            </a:r>
            <a:r>
              <a:rPr lang="zh-CN" altLang="zh-CN" sz="2000" dirty="0" smtClean="0">
                <a:solidFill>
                  <a:srgbClr val="0070C0"/>
                </a:solidFill>
              </a:rPr>
              <a:t>元</a:t>
            </a:r>
            <a:r>
              <a:rPr lang="en-US" altLang="zh-CN" sz="2000" dirty="0" smtClean="0">
                <a:solidFill>
                  <a:srgbClr val="0070C0"/>
                </a:solidFill>
              </a:rPr>
              <a:t>/</a:t>
            </a:r>
            <a:r>
              <a:rPr lang="zh-CN" altLang="zh-CN" sz="2000" dirty="0" smtClean="0">
                <a:solidFill>
                  <a:srgbClr val="0070C0"/>
                </a:solidFill>
              </a:rPr>
              <a:t>吨，较</a:t>
            </a:r>
            <a:r>
              <a:rPr lang="en-US" altLang="zh-CN" sz="2000" dirty="0" smtClean="0">
                <a:solidFill>
                  <a:srgbClr val="0070C0"/>
                </a:solidFill>
              </a:rPr>
              <a:t>15</a:t>
            </a:r>
            <a:r>
              <a:rPr lang="zh-CN" altLang="zh-CN" sz="2000" dirty="0" smtClean="0">
                <a:solidFill>
                  <a:srgbClr val="0070C0"/>
                </a:solidFill>
              </a:rPr>
              <a:t>年初下滑</a:t>
            </a:r>
            <a:r>
              <a:rPr lang="en-US" altLang="zh-CN" sz="2000" dirty="0" smtClean="0">
                <a:solidFill>
                  <a:srgbClr val="0070C0"/>
                </a:solidFill>
              </a:rPr>
              <a:t>110</a:t>
            </a:r>
            <a:r>
              <a:rPr lang="zh-CN" altLang="zh-CN" sz="2000" dirty="0" smtClean="0">
                <a:solidFill>
                  <a:srgbClr val="0070C0"/>
                </a:solidFill>
              </a:rPr>
              <a:t>元</a:t>
            </a:r>
            <a:r>
              <a:rPr lang="en-US" altLang="zh-CN" sz="2000" dirty="0" smtClean="0">
                <a:solidFill>
                  <a:srgbClr val="0070C0"/>
                </a:solidFill>
              </a:rPr>
              <a:t>/</a:t>
            </a:r>
            <a:r>
              <a:rPr lang="zh-CN" altLang="zh-CN" sz="2000" dirty="0" smtClean="0">
                <a:solidFill>
                  <a:srgbClr val="0070C0"/>
                </a:solidFill>
              </a:rPr>
              <a:t>吨</a:t>
            </a:r>
            <a:r>
              <a:rPr lang="zh-CN" altLang="en-US" sz="2000" dirty="0" smtClean="0">
                <a:solidFill>
                  <a:srgbClr val="0070C0"/>
                </a:solidFill>
              </a:rPr>
              <a:t>。</a:t>
            </a:r>
            <a:endParaRPr lang="zh-CN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1536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33" y="3177223"/>
            <a:ext cx="11040533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976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</a:rPr>
              <a:t>硫磺进口量增加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 bwMode="auto">
          <a:xfrm>
            <a:off x="814917" y="1196975"/>
            <a:ext cx="10515600" cy="2376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</a:rPr>
              <a:t>2015</a:t>
            </a:r>
            <a:r>
              <a:rPr lang="zh-CN" altLang="zh-CN" sz="2000" dirty="0" smtClean="0">
                <a:solidFill>
                  <a:srgbClr val="0070C0"/>
                </a:solidFill>
              </a:rPr>
              <a:t>年累计进口硫磺</a:t>
            </a:r>
            <a:r>
              <a:rPr lang="en-US" altLang="zh-CN" sz="2000" dirty="0" smtClean="0">
                <a:solidFill>
                  <a:srgbClr val="0070C0"/>
                </a:solidFill>
              </a:rPr>
              <a:t>1193</a:t>
            </a:r>
            <a:r>
              <a:rPr lang="zh-CN" altLang="zh-CN" sz="2000" dirty="0" smtClean="0">
                <a:solidFill>
                  <a:srgbClr val="0070C0"/>
                </a:solidFill>
              </a:rPr>
              <a:t>万吨，同比上升</a:t>
            </a:r>
            <a:r>
              <a:rPr lang="en-US" altLang="zh-CN" sz="2000" dirty="0" smtClean="0">
                <a:solidFill>
                  <a:srgbClr val="0070C0"/>
                </a:solidFill>
              </a:rPr>
              <a:t>16.5%</a:t>
            </a:r>
            <a:r>
              <a:rPr lang="zh-CN" altLang="zh-CN" sz="2000" dirty="0" smtClean="0">
                <a:solidFill>
                  <a:srgbClr val="0070C0"/>
                </a:solidFill>
              </a:rPr>
              <a:t>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中东、日韩和前苏联地区依然是我国最大的三个进口硫磺来源地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其中中东地区占到</a:t>
            </a:r>
            <a:r>
              <a:rPr lang="en-US" altLang="zh-CN" sz="2000" dirty="0" smtClean="0">
                <a:solidFill>
                  <a:srgbClr val="0070C0"/>
                </a:solidFill>
              </a:rPr>
              <a:t>50.9%</a:t>
            </a:r>
            <a:r>
              <a:rPr lang="zh-CN" altLang="zh-CN" sz="2000" dirty="0" smtClean="0">
                <a:solidFill>
                  <a:srgbClr val="0070C0"/>
                </a:solidFill>
              </a:rPr>
              <a:t>，同比上升</a:t>
            </a:r>
            <a:r>
              <a:rPr lang="en-US" altLang="zh-CN" sz="2000" dirty="0" smtClean="0">
                <a:solidFill>
                  <a:srgbClr val="0070C0"/>
                </a:solidFill>
              </a:rPr>
              <a:t>8.2</a:t>
            </a:r>
            <a:r>
              <a:rPr lang="zh-CN" altLang="zh-CN" sz="2000" dirty="0" smtClean="0">
                <a:solidFill>
                  <a:srgbClr val="0070C0"/>
                </a:solidFill>
              </a:rPr>
              <a:t>个百分点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日韩占比</a:t>
            </a:r>
            <a:r>
              <a:rPr lang="en-US" altLang="zh-CN" sz="2000" dirty="0" smtClean="0">
                <a:solidFill>
                  <a:srgbClr val="0070C0"/>
                </a:solidFill>
              </a:rPr>
              <a:t>17.9%</a:t>
            </a:r>
            <a:r>
              <a:rPr lang="zh-CN" altLang="zh-CN" sz="2000" dirty="0" smtClean="0">
                <a:solidFill>
                  <a:srgbClr val="0070C0"/>
                </a:solidFill>
              </a:rPr>
              <a:t>，同比下降</a:t>
            </a:r>
            <a:r>
              <a:rPr lang="en-US" altLang="zh-CN" sz="2000" dirty="0" smtClean="0">
                <a:solidFill>
                  <a:srgbClr val="0070C0"/>
                </a:solidFill>
              </a:rPr>
              <a:t>1.6</a:t>
            </a:r>
            <a:r>
              <a:rPr lang="zh-CN" altLang="zh-CN" sz="2000" dirty="0" smtClean="0">
                <a:solidFill>
                  <a:srgbClr val="0070C0"/>
                </a:solidFill>
              </a:rPr>
              <a:t>个百分点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前苏联地区占比</a:t>
            </a:r>
            <a:r>
              <a:rPr lang="en-US" altLang="zh-CN" sz="2000" dirty="0" smtClean="0">
                <a:solidFill>
                  <a:srgbClr val="0070C0"/>
                </a:solidFill>
              </a:rPr>
              <a:t>16.9%</a:t>
            </a:r>
            <a:r>
              <a:rPr lang="zh-CN" altLang="zh-CN" sz="2000" dirty="0" smtClean="0">
                <a:solidFill>
                  <a:srgbClr val="0070C0"/>
                </a:solidFill>
              </a:rPr>
              <a:t>，同比下降</a:t>
            </a:r>
            <a:r>
              <a:rPr lang="en-US" altLang="zh-CN" sz="2000" dirty="0" smtClean="0">
                <a:solidFill>
                  <a:srgbClr val="0070C0"/>
                </a:solidFill>
              </a:rPr>
              <a:t>7.3</a:t>
            </a:r>
            <a:r>
              <a:rPr lang="zh-CN" altLang="zh-CN" sz="2000" dirty="0" smtClean="0">
                <a:solidFill>
                  <a:srgbClr val="0070C0"/>
                </a:solidFill>
              </a:rPr>
              <a:t>个百分点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107522" name="图片 5"/>
          <p:cNvPicPr>
            <a:picLocks noChangeAspect="1" noChangeArrowheads="1"/>
          </p:cNvPicPr>
          <p:nvPr/>
        </p:nvPicPr>
        <p:blipFill>
          <a:blip r:embed="rId2" cstate="print"/>
          <a:srcRect l="13708" t="1538" r="13638" b="2512"/>
          <a:stretch>
            <a:fillRect/>
          </a:stretch>
        </p:blipFill>
        <p:spPr bwMode="auto">
          <a:xfrm>
            <a:off x="6928485" y="2453639"/>
            <a:ext cx="4471035" cy="402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1040" y="606425"/>
            <a:ext cx="10713720" cy="30816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rgbClr val="0070C0"/>
                </a:solidFill>
              </a:rPr>
              <a:t>沙特是我国进口硫磺的最大来源国，</a:t>
            </a:r>
            <a:r>
              <a:rPr lang="en-US" altLang="zh-CN" sz="2200" dirty="0" smtClean="0">
                <a:solidFill>
                  <a:srgbClr val="0070C0"/>
                </a:solidFill>
              </a:rPr>
              <a:t>15</a:t>
            </a:r>
            <a:r>
              <a:rPr lang="zh-CN" altLang="en-US" sz="2200" dirty="0" smtClean="0">
                <a:solidFill>
                  <a:srgbClr val="0070C0"/>
                </a:solidFill>
              </a:rPr>
              <a:t>年从沙特进口硫磺</a:t>
            </a:r>
            <a:r>
              <a:rPr lang="en-US" altLang="zh-CN" sz="2200" dirty="0" smtClean="0">
                <a:solidFill>
                  <a:srgbClr val="0070C0"/>
                </a:solidFill>
              </a:rPr>
              <a:t>237.8</a:t>
            </a:r>
            <a:r>
              <a:rPr lang="zh-CN" altLang="en-US" sz="2200" dirty="0" smtClean="0">
                <a:solidFill>
                  <a:srgbClr val="0070C0"/>
                </a:solidFill>
              </a:rPr>
              <a:t>万吨，同比增长</a:t>
            </a:r>
            <a:r>
              <a:rPr lang="en-US" altLang="zh-CN" sz="2200" dirty="0" smtClean="0">
                <a:solidFill>
                  <a:srgbClr val="0070C0"/>
                </a:solidFill>
              </a:rPr>
              <a:t>29%</a:t>
            </a:r>
          </a:p>
          <a:p>
            <a:pPr>
              <a:lnSpc>
                <a:spcPct val="150000"/>
              </a:lnSpc>
            </a:pPr>
            <a:r>
              <a:rPr lang="zh-CN" altLang="zh-CN" sz="2200" dirty="0" smtClean="0">
                <a:solidFill>
                  <a:srgbClr val="0070C0"/>
                </a:solidFill>
              </a:rPr>
              <a:t>进口量增幅最大</a:t>
            </a:r>
            <a:r>
              <a:rPr lang="zh-CN" altLang="en-US" sz="2200" dirty="0" smtClean="0">
                <a:solidFill>
                  <a:srgbClr val="0070C0"/>
                </a:solidFill>
              </a:rPr>
              <a:t>的是</a:t>
            </a:r>
            <a:r>
              <a:rPr lang="zh-CN" altLang="zh-CN" sz="2200" dirty="0" smtClean="0">
                <a:solidFill>
                  <a:srgbClr val="0070C0"/>
                </a:solidFill>
              </a:rPr>
              <a:t>阿联酋</a:t>
            </a:r>
            <a:r>
              <a:rPr lang="zh-CN" altLang="en-US" sz="2200" dirty="0" smtClean="0">
                <a:solidFill>
                  <a:srgbClr val="0070C0"/>
                </a:solidFill>
              </a:rPr>
              <a:t>，</a:t>
            </a:r>
            <a:r>
              <a:rPr lang="en-US" altLang="zh-CN" sz="2200" dirty="0" smtClean="0">
                <a:solidFill>
                  <a:srgbClr val="0070C0"/>
                </a:solidFill>
              </a:rPr>
              <a:t>15</a:t>
            </a:r>
            <a:r>
              <a:rPr lang="zh-CN" altLang="en-US" sz="2200" dirty="0" smtClean="0">
                <a:solidFill>
                  <a:srgbClr val="0070C0"/>
                </a:solidFill>
              </a:rPr>
              <a:t>年从阿联酋进口硫磺</a:t>
            </a:r>
            <a:r>
              <a:rPr lang="en-US" altLang="zh-CN" sz="2200" dirty="0" smtClean="0">
                <a:solidFill>
                  <a:srgbClr val="0070C0"/>
                </a:solidFill>
              </a:rPr>
              <a:t>156</a:t>
            </a:r>
            <a:r>
              <a:rPr lang="zh-CN" altLang="en-US" sz="2200" dirty="0" smtClean="0">
                <a:solidFill>
                  <a:srgbClr val="0070C0"/>
                </a:solidFill>
              </a:rPr>
              <a:t>万吨，同比增长</a:t>
            </a:r>
            <a:r>
              <a:rPr lang="en-US" altLang="zh-CN" sz="2200" dirty="0" smtClean="0">
                <a:solidFill>
                  <a:srgbClr val="0070C0"/>
                </a:solidFill>
              </a:rPr>
              <a:t>261%</a:t>
            </a:r>
          </a:p>
          <a:p>
            <a:pPr>
              <a:lnSpc>
                <a:spcPct val="150000"/>
              </a:lnSpc>
            </a:pPr>
            <a:r>
              <a:rPr lang="zh-CN" altLang="zh-CN" sz="2200" dirty="0" smtClean="0">
                <a:solidFill>
                  <a:srgbClr val="0070C0"/>
                </a:solidFill>
              </a:rPr>
              <a:t>进口量降幅最大</a:t>
            </a:r>
            <a:r>
              <a:rPr lang="zh-CN" altLang="en-US" sz="2200" dirty="0" smtClean="0">
                <a:solidFill>
                  <a:srgbClr val="0070C0"/>
                </a:solidFill>
              </a:rPr>
              <a:t>的是</a:t>
            </a:r>
            <a:r>
              <a:rPr lang="zh-CN" altLang="zh-CN" sz="2200" dirty="0" smtClean="0">
                <a:solidFill>
                  <a:srgbClr val="0070C0"/>
                </a:solidFill>
              </a:rPr>
              <a:t>俄罗斯</a:t>
            </a:r>
            <a:r>
              <a:rPr lang="zh-CN" altLang="en-US" sz="2200" dirty="0" smtClean="0">
                <a:solidFill>
                  <a:srgbClr val="0070C0"/>
                </a:solidFill>
              </a:rPr>
              <a:t>，</a:t>
            </a:r>
            <a:r>
              <a:rPr lang="en-US" altLang="zh-CN" sz="2200" dirty="0" smtClean="0">
                <a:solidFill>
                  <a:srgbClr val="0070C0"/>
                </a:solidFill>
              </a:rPr>
              <a:t> 15</a:t>
            </a:r>
            <a:r>
              <a:rPr lang="zh-CN" altLang="en-US" sz="2200" dirty="0" smtClean="0">
                <a:solidFill>
                  <a:srgbClr val="0070C0"/>
                </a:solidFill>
              </a:rPr>
              <a:t>年从俄罗斯进口硫磺</a:t>
            </a:r>
            <a:r>
              <a:rPr lang="en-US" altLang="zh-CN" sz="2200" dirty="0" smtClean="0">
                <a:solidFill>
                  <a:srgbClr val="0070C0"/>
                </a:solidFill>
              </a:rPr>
              <a:t>28.1</a:t>
            </a:r>
            <a:r>
              <a:rPr lang="zh-CN" altLang="en-US" sz="2200" dirty="0" smtClean="0">
                <a:solidFill>
                  <a:srgbClr val="0070C0"/>
                </a:solidFill>
              </a:rPr>
              <a:t>万吨，同比下降</a:t>
            </a:r>
            <a:r>
              <a:rPr lang="en-US" altLang="zh-CN" sz="2200" dirty="0" smtClean="0">
                <a:solidFill>
                  <a:srgbClr val="0070C0"/>
                </a:solidFill>
              </a:rPr>
              <a:t>65%</a:t>
            </a:r>
            <a:r>
              <a:rPr lang="zh-CN" altLang="en-US" sz="2200" dirty="0" smtClean="0">
                <a:solidFill>
                  <a:srgbClr val="0070C0"/>
                </a:solidFill>
              </a:rPr>
              <a:t>。</a:t>
            </a:r>
            <a:endParaRPr lang="zh-CN" altLang="zh-CN" sz="2200" dirty="0" smtClean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" y="2824162"/>
            <a:ext cx="9841073" cy="322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5930</TotalTime>
  <Words>1784</Words>
  <Application>Microsoft Office PowerPoint</Application>
  <PresentationFormat>自定义</PresentationFormat>
  <Paragraphs>155</Paragraphs>
  <Slides>36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9" baseType="lpstr">
      <vt:lpstr>Office 主题</vt:lpstr>
      <vt:lpstr>Photo Editor 照片</vt:lpstr>
      <vt:lpstr>图表</vt:lpstr>
      <vt:lpstr> 中国硫酸行业现状及展望 </vt:lpstr>
      <vt:lpstr>主题 </vt:lpstr>
      <vt:lpstr>幻灯片 3</vt:lpstr>
      <vt:lpstr>一、硫酸产量增速放缓</vt:lpstr>
      <vt:lpstr>   2000-2010年，我国硫酸产量增速一直保持10%以上的高速增长。 “十二五”期间，硫酸产量的增速逐步放缓，由2011年的8.0%下降到2015年的4.2%，年均增长5.5%。  其中，冶炼酸年均增长10.3%，磺制酸年均增长4.7%，矿制酸仅有0.7%。</vt:lpstr>
      <vt:lpstr>硫酸产量的增长以硫磺制酸、冶炼制酸为主 </vt:lpstr>
      <vt:lpstr>2015年硫酸价格先扬后抑</vt:lpstr>
      <vt:lpstr>硫磺进口量增加</vt:lpstr>
      <vt:lpstr>幻灯片 9</vt:lpstr>
      <vt:lpstr>2015年硫磺价格走势总体下行</vt:lpstr>
      <vt:lpstr>硫酸进出口情况</vt:lpstr>
      <vt:lpstr>硫酸消费</vt:lpstr>
      <vt:lpstr>磷复肥出口拉动产量增长</vt:lpstr>
      <vt:lpstr>大部分工业耗酸行业产能过剩，或减产或产品结构调整</vt:lpstr>
      <vt:lpstr>幻灯片 15</vt:lpstr>
      <vt:lpstr>二、全球硫磺、硫酸产业的现状 </vt:lpstr>
      <vt:lpstr>硫磺来源</vt:lpstr>
      <vt:lpstr>国际硫磺贸易</vt:lpstr>
      <vt:lpstr>国际硫酸产量</vt:lpstr>
      <vt:lpstr>世界硫酸产量</vt:lpstr>
      <vt:lpstr>幻灯片 21</vt:lpstr>
      <vt:lpstr>三、我国硫资源的保障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有色金属矿伴生的硫资源增长潜力大</vt:lpstr>
      <vt:lpstr>幻灯片 31</vt:lpstr>
      <vt:lpstr>2016年硫酸行业的展望</vt:lpstr>
      <vt:lpstr>利好因素：</vt:lpstr>
      <vt:lpstr> </vt:lpstr>
      <vt:lpstr>幻灯片 35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 qi</dc:creator>
  <cp:lastModifiedBy>Andy Lee</cp:lastModifiedBy>
  <cp:revision>178</cp:revision>
  <dcterms:created xsi:type="dcterms:W3CDTF">2015-01-29T07:41:22Z</dcterms:created>
  <dcterms:modified xsi:type="dcterms:W3CDTF">2016-03-07T09:37:25Z</dcterms:modified>
</cp:coreProperties>
</file>